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71" r:id="rId6"/>
    <p:sldId id="277" r:id="rId7"/>
    <p:sldId id="283" r:id="rId8"/>
    <p:sldId id="259" r:id="rId9"/>
    <p:sldId id="266" r:id="rId10"/>
    <p:sldId id="272" r:id="rId11"/>
    <p:sldId id="278" r:id="rId12"/>
    <p:sldId id="284" r:id="rId13"/>
    <p:sldId id="260" r:id="rId14"/>
    <p:sldId id="267" r:id="rId15"/>
    <p:sldId id="273" r:id="rId16"/>
    <p:sldId id="279" r:id="rId17"/>
    <p:sldId id="285" r:id="rId18"/>
    <p:sldId id="261" r:id="rId19"/>
    <p:sldId id="268" r:id="rId20"/>
    <p:sldId id="274" r:id="rId21"/>
    <p:sldId id="280" r:id="rId22"/>
    <p:sldId id="286" r:id="rId23"/>
    <p:sldId id="262" r:id="rId24"/>
    <p:sldId id="269" r:id="rId25"/>
    <p:sldId id="275" r:id="rId26"/>
    <p:sldId id="281" r:id="rId27"/>
    <p:sldId id="287" r:id="rId28"/>
    <p:sldId id="264" r:id="rId29"/>
    <p:sldId id="270" r:id="rId30"/>
    <p:sldId id="276" r:id="rId31"/>
    <p:sldId id="282"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8" autoAdjust="0"/>
    <p:restoredTop sz="86320" autoAdjust="0"/>
  </p:normalViewPr>
  <p:slideViewPr>
    <p:cSldViewPr snapToGrid="0" snapToObjects="1">
      <p:cViewPr varScale="1">
        <p:scale>
          <a:sx n="59" d="100"/>
          <a:sy n="59" d="100"/>
        </p:scale>
        <p:origin x="1220" y="60"/>
      </p:cViewPr>
      <p:guideLst>
        <p:guide orient="horz" pos="2160"/>
        <p:guide pos="2880"/>
      </p:guideLst>
    </p:cSldViewPr>
  </p:slideViewPr>
  <p:outlineViewPr>
    <p:cViewPr>
      <p:scale>
        <a:sx n="33" d="100"/>
        <a:sy n="33" d="100"/>
      </p:scale>
      <p:origin x="0" y="82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9/15/2016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9/15/2016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marL="45720" indent="0">
              <a:buNone/>
              <a:defRPr sz="2800"/>
            </a:lvl1pPr>
            <a:lvl2pPr marL="365760" indent="0">
              <a:buNone/>
              <a:defRPr sz="2400"/>
            </a:lvl2pPr>
            <a:lvl3pPr marL="640080" indent="0">
              <a:buNone/>
              <a:defRPr sz="2000"/>
            </a:lvl3pPr>
            <a:lvl4pPr marL="914400" indent="0">
              <a:buNone/>
              <a:defRPr sz="1800"/>
            </a:lvl4pPr>
            <a:lvl5pPr marL="109728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marL="45720" indent="0">
              <a:buNone/>
              <a:defRPr sz="2800"/>
            </a:lvl1pPr>
            <a:lvl2pPr marL="365760" indent="0">
              <a:buNone/>
              <a:defRPr sz="2400"/>
            </a:lvl2pPr>
            <a:lvl3pPr marL="640080" indent="0">
              <a:buNone/>
              <a:defRPr sz="2000"/>
            </a:lvl3pPr>
            <a:lvl4pPr marL="914400" indent="0">
              <a:buNone/>
              <a:defRPr sz="1800"/>
            </a:lvl4pPr>
            <a:lvl5pPr marL="109728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9/15/2016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9/15/2016</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45720" indent="0" algn="l" defTabSz="914400" rtl="0" eaLnBrk="1" latinLnBrk="0" hangingPunct="1">
        <a:spcBef>
          <a:spcPct val="20000"/>
        </a:spcBef>
        <a:buClr>
          <a:schemeClr val="accent1"/>
        </a:buClr>
        <a:buFont typeface="Wingdings 2" pitchFamily="18" charset="2"/>
        <a:buNone/>
        <a:defRPr sz="2000" kern="1200" spc="150" baseline="0">
          <a:solidFill>
            <a:schemeClr val="tx2"/>
          </a:solidFill>
          <a:latin typeface="+mn-lt"/>
          <a:ea typeface="+mn-ea"/>
          <a:cs typeface="+mn-cs"/>
        </a:defRPr>
      </a:lvl1pPr>
      <a:lvl2pPr marL="365760" indent="0" algn="l" defTabSz="914400" rtl="0" eaLnBrk="1" latinLnBrk="0" hangingPunct="1">
        <a:spcBef>
          <a:spcPct val="20000"/>
        </a:spcBef>
        <a:buClr>
          <a:schemeClr val="accent2"/>
        </a:buClr>
        <a:buFont typeface="Wingdings" pitchFamily="2" charset="2"/>
        <a:buNone/>
        <a:defRPr sz="1800" kern="1200" spc="100" baseline="0">
          <a:solidFill>
            <a:schemeClr val="tx2"/>
          </a:solidFill>
          <a:latin typeface="+mn-lt"/>
          <a:ea typeface="+mn-ea"/>
          <a:cs typeface="+mn-cs"/>
        </a:defRPr>
      </a:lvl2pPr>
      <a:lvl3pPr marL="640080" indent="0" algn="l" defTabSz="914400" rtl="0" eaLnBrk="1" latinLnBrk="0" hangingPunct="1">
        <a:spcBef>
          <a:spcPct val="20000"/>
        </a:spcBef>
        <a:buClr>
          <a:schemeClr val="accent3"/>
        </a:buClr>
        <a:buFont typeface="Wingdings" pitchFamily="2" charset="2"/>
        <a:buNone/>
        <a:defRPr sz="1600" kern="1200" spc="100" baseline="0">
          <a:solidFill>
            <a:schemeClr val="tx2"/>
          </a:solidFill>
          <a:latin typeface="+mn-lt"/>
          <a:ea typeface="+mn-ea"/>
          <a:cs typeface="+mn-cs"/>
        </a:defRPr>
      </a:lvl3pPr>
      <a:lvl4pPr marL="914400" indent="0" algn="l" defTabSz="914400" rtl="0" eaLnBrk="1" latinLnBrk="0" hangingPunct="1">
        <a:spcBef>
          <a:spcPct val="20000"/>
        </a:spcBef>
        <a:buClr>
          <a:schemeClr val="accent4"/>
        </a:buClr>
        <a:buFont typeface="Wingdings" pitchFamily="2" charset="2"/>
        <a:buNone/>
        <a:defRPr sz="1400" kern="1200">
          <a:solidFill>
            <a:schemeClr val="tx2"/>
          </a:solidFill>
          <a:latin typeface="+mn-lt"/>
          <a:ea typeface="+mn-ea"/>
          <a:cs typeface="+mn-cs"/>
        </a:defRPr>
      </a:lvl4pPr>
      <a:lvl5pPr marL="1097280" indent="0" algn="l" defTabSz="914400" rtl="0" eaLnBrk="1" latinLnBrk="0" hangingPunct="1">
        <a:spcBef>
          <a:spcPct val="20000"/>
        </a:spcBef>
        <a:buClr>
          <a:schemeClr val="accent6"/>
        </a:buClr>
        <a:buFont typeface="Wingdings" pitchFamily="2" charset="2"/>
        <a:buNone/>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9.xml"/><Relationship Id="rId18" Type="http://schemas.openxmlformats.org/officeDocument/2006/relationships/slide" Target="slide25.xml"/><Relationship Id="rId26" Type="http://schemas.openxmlformats.org/officeDocument/2006/relationships/slide" Target="slide11.xml"/><Relationship Id="rId3" Type="http://schemas.openxmlformats.org/officeDocument/2006/relationships/slide" Target="slide8.xml"/><Relationship Id="rId21" Type="http://schemas.openxmlformats.org/officeDocument/2006/relationships/slide" Target="slide22.xml"/><Relationship Id="rId7" Type="http://schemas.openxmlformats.org/officeDocument/2006/relationships/slide" Target="slide28.xml"/><Relationship Id="rId12" Type="http://schemas.openxmlformats.org/officeDocument/2006/relationships/slide" Target="slide10.xml"/><Relationship Id="rId17" Type="http://schemas.openxmlformats.org/officeDocument/2006/relationships/slide" Target="slide30.xml"/><Relationship Id="rId25" Type="http://schemas.openxmlformats.org/officeDocument/2006/relationships/slide" Target="slide6.xml"/><Relationship Id="rId2" Type="http://schemas.openxmlformats.org/officeDocument/2006/relationships/slide" Target="slide3.xml"/><Relationship Id="rId16" Type="http://schemas.openxmlformats.org/officeDocument/2006/relationships/slide" Target="slide5.xml"/><Relationship Id="rId20" Type="http://schemas.openxmlformats.org/officeDocument/2006/relationships/slide" Target="slide27.xml"/><Relationship Id="rId29"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15.xml"/><Relationship Id="rId24" Type="http://schemas.openxmlformats.org/officeDocument/2006/relationships/slide" Target="slide7.xml"/><Relationship Id="rId5" Type="http://schemas.openxmlformats.org/officeDocument/2006/relationships/slide" Target="slide18.xml"/><Relationship Id="rId15" Type="http://schemas.openxmlformats.org/officeDocument/2006/relationships/slide" Target="slide19.xml"/><Relationship Id="rId23" Type="http://schemas.openxmlformats.org/officeDocument/2006/relationships/slide" Target="slide12.xml"/><Relationship Id="rId28" Type="http://schemas.openxmlformats.org/officeDocument/2006/relationships/slide" Target="slide21.xml"/><Relationship Id="rId10" Type="http://schemas.openxmlformats.org/officeDocument/2006/relationships/slide" Target="slide14.xml"/><Relationship Id="rId19" Type="http://schemas.openxmlformats.org/officeDocument/2006/relationships/slide" Target="slide20.xml"/><Relationship Id="rId31" Type="http://schemas.openxmlformats.org/officeDocument/2006/relationships/slide" Target="slide32.xml"/><Relationship Id="rId4" Type="http://schemas.openxmlformats.org/officeDocument/2006/relationships/slide" Target="slide13.xml"/><Relationship Id="rId9" Type="http://schemas.openxmlformats.org/officeDocument/2006/relationships/slide" Target="slide9.xml"/><Relationship Id="rId14" Type="http://schemas.openxmlformats.org/officeDocument/2006/relationships/slide" Target="slide24.xml"/><Relationship Id="rId22" Type="http://schemas.openxmlformats.org/officeDocument/2006/relationships/slide" Target="slide17.xml"/><Relationship Id="rId27" Type="http://schemas.openxmlformats.org/officeDocument/2006/relationships/slide" Target="slide16.xml"/><Relationship Id="rId30"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24201" y="2576119"/>
            <a:ext cx="3755570" cy="1828800"/>
          </a:xfrm>
        </p:spPr>
        <p:txBody>
          <a:bodyPr>
            <a:normAutofit/>
          </a:bodyPr>
          <a:lstStyle/>
          <a:p>
            <a:pPr algn="ctr"/>
            <a:r>
              <a:rPr lang="en-US" i="1" dirty="0" smtClean="0"/>
              <a:t>UGA Department of Poultry Science Presents…</a:t>
            </a:r>
          </a:p>
        </p:txBody>
      </p:sp>
      <p:sp>
        <p:nvSpPr>
          <p:cNvPr id="3" name="Title 2"/>
          <p:cNvSpPr>
            <a:spLocks noGrp="1"/>
          </p:cNvSpPr>
          <p:nvPr>
            <p:ph type="title"/>
          </p:nvPr>
        </p:nvSpPr>
        <p:spPr>
          <a:xfrm>
            <a:off x="457200" y="4306303"/>
            <a:ext cx="6324600" cy="1828800"/>
          </a:xfrm>
        </p:spPr>
        <p:txBody>
          <a:bodyPr/>
          <a:lstStyle/>
          <a:p>
            <a:r>
              <a:rPr lang="en-US" sz="9600" b="1" dirty="0" smtClean="0"/>
              <a:t>Poultry Jeopardy</a:t>
            </a:r>
            <a:endParaRPr lang="en-US" sz="9600"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247221"/>
            <a:ext cx="2857500" cy="36345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528" y="1153886"/>
            <a:ext cx="1933200" cy="4450856"/>
          </a:xfrm>
          <a:prstGeom prst="rect">
            <a:avLst/>
          </a:prstGeom>
        </p:spPr>
      </p:pic>
    </p:spTree>
    <p:extLst>
      <p:ext uri="{BB962C8B-B14F-4D97-AF65-F5344CB8AC3E}">
        <p14:creationId xmlns:p14="http://schemas.microsoft.com/office/powerpoint/2010/main" val="279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0" fill="hold">
                                          <p:stCondLst>
                                            <p:cond delay="0"/>
                                          </p:stCondLst>
                                        </p:cTn>
                                        <p:tgtEl>
                                          <p:spTgt spid="6"/>
                                        </p:tgtEl>
                                        <p:attrNameLst>
                                          <p:attrName>r</p:attrName>
                                        </p:attrNameLst>
                                      </p:cBhvr>
                                    </p:animRot>
                                    <p:animRot by="-240000">
                                      <p:cBhvr>
                                        <p:cTn id="7" dur="2000" fill="hold">
                                          <p:stCondLst>
                                            <p:cond delay="2000"/>
                                          </p:stCondLst>
                                        </p:cTn>
                                        <p:tgtEl>
                                          <p:spTgt spid="6"/>
                                        </p:tgtEl>
                                        <p:attrNameLst>
                                          <p:attrName>r</p:attrName>
                                        </p:attrNameLst>
                                      </p:cBhvr>
                                    </p:animRot>
                                    <p:animRot by="240000">
                                      <p:cBhvr>
                                        <p:cTn id="8" dur="2000" fill="hold">
                                          <p:stCondLst>
                                            <p:cond delay="4000"/>
                                          </p:stCondLst>
                                        </p:cTn>
                                        <p:tgtEl>
                                          <p:spTgt spid="6"/>
                                        </p:tgtEl>
                                        <p:attrNameLst>
                                          <p:attrName>r</p:attrName>
                                        </p:attrNameLst>
                                      </p:cBhvr>
                                    </p:animRot>
                                    <p:animRot by="-240000">
                                      <p:cBhvr>
                                        <p:cTn id="9" dur="2000" fill="hold">
                                          <p:stCondLst>
                                            <p:cond delay="6000"/>
                                          </p:stCondLst>
                                        </p:cTn>
                                        <p:tgtEl>
                                          <p:spTgt spid="6"/>
                                        </p:tgtEl>
                                        <p:attrNameLst>
                                          <p:attrName>r</p:attrName>
                                        </p:attrNameLst>
                                      </p:cBhvr>
                                    </p:animRot>
                                    <p:animRot by="120000">
                                      <p:cBhvr>
                                        <p:cTn id="10" dur="2000" fill="hold">
                                          <p:stCondLst>
                                            <p:cond delay="8000"/>
                                          </p:stCondLst>
                                        </p:cTn>
                                        <p:tgtEl>
                                          <p:spTgt spid="6"/>
                                        </p:tgtEl>
                                        <p:attrNameLst>
                                          <p:attrName>r</p:attrName>
                                        </p:attrNameLst>
                                      </p:cBhvr>
                                    </p:animRot>
                                  </p:childTnLst>
                                </p:cTn>
                              </p:par>
                              <p:par>
                                <p:cTn id="11" presetID="26"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Removal of the feathers is helped by </a:t>
            </a:r>
            <a:r>
              <a:rPr lang="en-US" u="sng" dirty="0" smtClean="0"/>
              <a:t>this</a:t>
            </a:r>
            <a:r>
              <a:rPr lang="en-US" dirty="0" smtClean="0"/>
              <a:t> process. It can involve either extremely hot water or steam. Both forms introduce high heat to the feather </a:t>
            </a:r>
            <a:r>
              <a:rPr lang="en-US" dirty="0" smtClean="0"/>
              <a:t>follicles </a:t>
            </a:r>
            <a:r>
              <a:rPr lang="en-US" dirty="0" smtClean="0"/>
              <a:t>and ease the picking process. </a:t>
            </a:r>
            <a:endParaRPr lang="en-US" dirty="0"/>
          </a:p>
        </p:txBody>
      </p:sp>
      <p:sp>
        <p:nvSpPr>
          <p:cNvPr id="6" name="Content Placeholder 5"/>
          <p:cNvSpPr>
            <a:spLocks noGrp="1"/>
          </p:cNvSpPr>
          <p:nvPr>
            <p:ph sz="half" idx="2"/>
          </p:nvPr>
        </p:nvSpPr>
        <p:spPr/>
        <p:txBody>
          <a:bodyPr/>
          <a:lstStyle/>
          <a:p>
            <a:r>
              <a:rPr lang="en-US" dirty="0" smtClean="0">
                <a:solidFill>
                  <a:srgbClr val="000000"/>
                </a:solidFill>
              </a:rPr>
              <a:t>What is </a:t>
            </a:r>
            <a:r>
              <a:rPr lang="en-US" u="sng" dirty="0" smtClean="0">
                <a:solidFill>
                  <a:srgbClr val="000000"/>
                </a:solidFill>
              </a:rPr>
              <a:t>scalding</a:t>
            </a:r>
            <a:r>
              <a:rPr lang="en-US" dirty="0" smtClean="0">
                <a:solidFill>
                  <a:srgbClr val="000000"/>
                </a:solidFill>
              </a:rPr>
              <a:t>? </a:t>
            </a:r>
            <a:endParaRPr lang="en-US" dirty="0">
              <a:solidFill>
                <a:srgbClr val="000000"/>
              </a:solidFill>
            </a:endParaRPr>
          </a:p>
        </p:txBody>
      </p:sp>
      <p:sp>
        <p:nvSpPr>
          <p:cNvPr id="3" name="Title 2"/>
          <p:cNvSpPr>
            <a:spLocks noGrp="1"/>
          </p:cNvSpPr>
          <p:nvPr>
            <p:ph type="title"/>
          </p:nvPr>
        </p:nvSpPr>
        <p:spPr/>
        <p:txBody>
          <a:bodyPr/>
          <a:lstStyle/>
          <a:p>
            <a:r>
              <a:rPr lang="en-US" dirty="0">
                <a:solidFill>
                  <a:srgbClr val="FFFFFF"/>
                </a:solidFill>
              </a:rPr>
              <a:t>Process that </a:t>
            </a:r>
            <a:r>
              <a:rPr lang="en-US" dirty="0" smtClean="0">
                <a:solidFill>
                  <a:srgbClr val="FFFFFF"/>
                </a:solidFill>
              </a:rPr>
              <a:t>Chicken - 600</a:t>
            </a:r>
            <a:endParaRPr lang="en-US" dirty="0"/>
          </a:p>
        </p:txBody>
      </p:sp>
      <p:sp>
        <p:nvSpPr>
          <p:cNvPr id="4" name="Action Button: Home 3">
            <a:hlinkClick r:id="rId2" action="ppaction://hlinksldjump" highlightClick="1"/>
          </p:cNvPr>
          <p:cNvSpPr/>
          <p:nvPr/>
        </p:nvSpPr>
        <p:spPr>
          <a:xfrm>
            <a:off x="-26033"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Scalder Exi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79519" y="2509011"/>
            <a:ext cx="4517947" cy="3388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7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r>
              <a:rPr lang="en-US" sz="3600" u="sng" dirty="0" smtClean="0"/>
              <a:t>This</a:t>
            </a:r>
            <a:r>
              <a:rPr lang="en-US" sz="3600" dirty="0" smtClean="0"/>
              <a:t> person checks and evaluates the chicken carcasses before they proceed to the final step of processing.</a:t>
            </a:r>
            <a:endParaRPr lang="en-US" sz="3600" u="sng" dirty="0"/>
          </a:p>
        </p:txBody>
      </p:sp>
      <p:sp>
        <p:nvSpPr>
          <p:cNvPr id="6" name="Content Placeholder 5"/>
          <p:cNvSpPr>
            <a:spLocks noGrp="1"/>
          </p:cNvSpPr>
          <p:nvPr>
            <p:ph sz="half" idx="2"/>
          </p:nvPr>
        </p:nvSpPr>
        <p:spPr>
          <a:xfrm>
            <a:off x="4648200" y="1719071"/>
            <a:ext cx="4038600" cy="4628195"/>
          </a:xfrm>
        </p:spPr>
        <p:txBody>
          <a:bodyPr>
            <a:normAutofit fontScale="85000" lnSpcReduction="20000"/>
          </a:bodyPr>
          <a:lstStyle/>
          <a:p>
            <a:r>
              <a:rPr lang="en-US" sz="3300" dirty="0" smtClean="0">
                <a:solidFill>
                  <a:srgbClr val="000000"/>
                </a:solidFill>
              </a:rPr>
              <a:t>Who is the </a:t>
            </a:r>
            <a:r>
              <a:rPr lang="en-US" sz="3300" u="sng" dirty="0" smtClean="0">
                <a:solidFill>
                  <a:srgbClr val="000000"/>
                </a:solidFill>
              </a:rPr>
              <a:t>USDA </a:t>
            </a:r>
            <a:r>
              <a:rPr lang="en-US" sz="3300" u="sng" dirty="0" smtClean="0">
                <a:solidFill>
                  <a:srgbClr val="000000"/>
                </a:solidFill>
              </a:rPr>
              <a:t>Inspector</a:t>
            </a:r>
            <a:r>
              <a:rPr lang="en-US" sz="3300" dirty="0" smtClean="0">
                <a:solidFill>
                  <a:srgbClr val="000000"/>
                </a:solidFill>
              </a:rPr>
              <a:t>?</a:t>
            </a:r>
          </a:p>
          <a:p>
            <a:pPr lvl="1"/>
            <a:r>
              <a:rPr lang="en-US" dirty="0" smtClean="0">
                <a:solidFill>
                  <a:srgbClr val="000000"/>
                </a:solidFill>
              </a:rPr>
              <a:t>They inspect the meat for defects </a:t>
            </a:r>
            <a:r>
              <a:rPr lang="en-US" dirty="0">
                <a:solidFill>
                  <a:srgbClr val="000000"/>
                </a:solidFill>
              </a:rPr>
              <a:t>such as bruises, discolorations, and feathers. Bone-in products have no broken bones. For whole birds and parts with the skin on, there are no tears in the skin or exposed flesh that could dry out during cooking, and a good covering of fat under the skin. Also, whole birds and parts will be fully fleshed and meaty.</a:t>
            </a:r>
          </a:p>
        </p:txBody>
      </p:sp>
      <p:sp>
        <p:nvSpPr>
          <p:cNvPr id="3" name="Title 2"/>
          <p:cNvSpPr>
            <a:spLocks noGrp="1"/>
          </p:cNvSpPr>
          <p:nvPr>
            <p:ph type="title"/>
          </p:nvPr>
        </p:nvSpPr>
        <p:spPr/>
        <p:txBody>
          <a:bodyPr/>
          <a:lstStyle/>
          <a:p>
            <a:r>
              <a:rPr lang="en-US" dirty="0">
                <a:solidFill>
                  <a:srgbClr val="FFFFFF"/>
                </a:solidFill>
              </a:rPr>
              <a:t>Process that </a:t>
            </a:r>
            <a:r>
              <a:rPr lang="en-US" dirty="0" smtClean="0">
                <a:solidFill>
                  <a:srgbClr val="FFFFFF"/>
                </a:solidFill>
              </a:rPr>
              <a:t>Chicken - 800</a:t>
            </a:r>
            <a:endParaRPr lang="en-US" dirty="0"/>
          </a:p>
        </p:txBody>
      </p:sp>
      <p:sp>
        <p:nvSpPr>
          <p:cNvPr id="4" name="Action Button: Home 3">
            <a:hlinkClick r:id="rId2" action="ppaction://hlinksldjump" highlightClick="1"/>
          </p:cNvPr>
          <p:cNvSpPr/>
          <p:nvPr/>
        </p:nvSpPr>
        <p:spPr>
          <a:xfrm>
            <a:off x="0" y="634726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7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In the grocery store, we do not see whole chicken with internal organs inside of them. This is the name of the process that gets rid of these organs (or </a:t>
            </a:r>
            <a:r>
              <a:rPr lang="en-US" dirty="0" smtClean="0"/>
              <a:t>viscera).</a:t>
            </a:r>
            <a:endParaRPr lang="en-US" dirty="0"/>
          </a:p>
        </p:txBody>
      </p:sp>
      <p:sp>
        <p:nvSpPr>
          <p:cNvPr id="6" name="Content Placeholder 5"/>
          <p:cNvSpPr>
            <a:spLocks noGrp="1"/>
          </p:cNvSpPr>
          <p:nvPr>
            <p:ph sz="half" idx="2"/>
          </p:nvPr>
        </p:nvSpPr>
        <p:spPr/>
        <p:txBody>
          <a:bodyPr/>
          <a:lstStyle/>
          <a:p>
            <a:r>
              <a:rPr lang="en-US" dirty="0" smtClean="0">
                <a:solidFill>
                  <a:srgbClr val="000000"/>
                </a:solidFill>
              </a:rPr>
              <a:t>What is </a:t>
            </a:r>
            <a:r>
              <a:rPr lang="en-US" u="sng" dirty="0" smtClean="0">
                <a:solidFill>
                  <a:srgbClr val="000000"/>
                </a:solidFill>
              </a:rPr>
              <a:t>evisceration</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dirty="0">
                <a:solidFill>
                  <a:srgbClr val="FFFFFF"/>
                </a:solidFill>
              </a:rPr>
              <a:t>Process that </a:t>
            </a:r>
            <a:r>
              <a:rPr lang="en-US" dirty="0" smtClean="0">
                <a:solidFill>
                  <a:srgbClr val="FFFFFF"/>
                </a:solidFill>
              </a:rPr>
              <a:t>Chicken - 1000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IMG_059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2311777"/>
            <a:ext cx="4390205" cy="3292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7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dirty="0" smtClean="0"/>
              <a:t>This microorganism infects humans and causes severe gastric distress. It is a normal body flora in chicken and only causes havoc in humans when the poultry product is not properly prepared.</a:t>
            </a:r>
            <a:endParaRPr lang="en-US" dirty="0"/>
          </a:p>
        </p:txBody>
      </p:sp>
      <p:sp>
        <p:nvSpPr>
          <p:cNvPr id="6" name="Content Placeholder 5"/>
          <p:cNvSpPr>
            <a:spLocks noGrp="1"/>
          </p:cNvSpPr>
          <p:nvPr>
            <p:ph sz="half" idx="2"/>
          </p:nvPr>
        </p:nvSpPr>
        <p:spPr/>
        <p:txBody>
          <a:bodyPr>
            <a:normAutofit/>
          </a:bodyPr>
          <a:lstStyle/>
          <a:p>
            <a:r>
              <a:rPr lang="en-US" dirty="0" smtClean="0">
                <a:solidFill>
                  <a:srgbClr val="000000"/>
                </a:solidFill>
              </a:rPr>
              <a:t>What is </a:t>
            </a:r>
            <a:r>
              <a:rPr lang="en-US" i="1" u="sng" dirty="0" smtClean="0">
                <a:solidFill>
                  <a:srgbClr val="000000"/>
                </a:solidFill>
              </a:rPr>
              <a:t>Salmonella </a:t>
            </a:r>
            <a:r>
              <a:rPr lang="en-US" u="sng" dirty="0" smtClean="0">
                <a:solidFill>
                  <a:srgbClr val="000000"/>
                </a:solidFill>
              </a:rPr>
              <a:t>Serotype </a:t>
            </a:r>
            <a:r>
              <a:rPr lang="en-US" u="sng" dirty="0" smtClean="0">
                <a:solidFill>
                  <a:srgbClr val="000000"/>
                </a:solidFill>
              </a:rPr>
              <a:t>Enteritis</a:t>
            </a:r>
            <a:r>
              <a:rPr lang="en-US" dirty="0" smtClean="0">
                <a:solidFill>
                  <a:srgbClr val="000000"/>
                </a:solidFill>
              </a:rPr>
              <a:t>?</a:t>
            </a:r>
            <a:endParaRPr lang="en-US" dirty="0" smtClean="0">
              <a:solidFill>
                <a:srgbClr val="000000"/>
              </a:solidFill>
            </a:endParaRPr>
          </a:p>
          <a:p>
            <a:pPr lvl="1"/>
            <a:r>
              <a:rPr lang="en-US" dirty="0" smtClean="0">
                <a:solidFill>
                  <a:srgbClr val="000000"/>
                </a:solidFill>
              </a:rPr>
              <a:t>Eggs are the most common source of infection with this bacterium. Raw or runny eggs are the cause and being uncooked does not properly eliminate the bacterium. </a:t>
            </a:r>
            <a:endParaRPr lang="en-US" dirty="0">
              <a:solidFill>
                <a:srgbClr val="000000"/>
              </a:solidFill>
            </a:endParaRPr>
          </a:p>
        </p:txBody>
      </p:sp>
      <p:sp>
        <p:nvSpPr>
          <p:cNvPr id="3" name="Title 2"/>
          <p:cNvSpPr>
            <a:spLocks noGrp="1"/>
          </p:cNvSpPr>
          <p:nvPr>
            <p:ph type="title"/>
          </p:nvPr>
        </p:nvSpPr>
        <p:spPr/>
        <p:txBody>
          <a:bodyPr/>
          <a:lstStyle/>
          <a:p>
            <a:r>
              <a:rPr lang="en-US" dirty="0" smtClean="0"/>
              <a:t>Disease Disasters - </a:t>
            </a:r>
            <a:r>
              <a:rPr lang="en-US" dirty="0" smtClean="0"/>
              <a:t>200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7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719071"/>
            <a:ext cx="4038600" cy="4841817"/>
          </a:xfrm>
        </p:spPr>
        <p:txBody>
          <a:bodyPr>
            <a:normAutofit/>
          </a:bodyPr>
          <a:lstStyle/>
          <a:p>
            <a:r>
              <a:rPr lang="en-US" dirty="0" smtClean="0"/>
              <a:t>This flu-like virus is named for the species of animal which it infects. It has a mildly pathogenic form and a highly pathogenic form. An outbreak of this disease would completely ruin Georgia’s agricultural economy for </a:t>
            </a:r>
            <a:r>
              <a:rPr lang="en-US" dirty="0" smtClean="0"/>
              <a:t>months!</a:t>
            </a:r>
            <a:endParaRPr lang="en-US" dirty="0"/>
          </a:p>
        </p:txBody>
      </p:sp>
      <p:sp>
        <p:nvSpPr>
          <p:cNvPr id="6" name="Content Placeholder 5"/>
          <p:cNvSpPr>
            <a:spLocks noGrp="1"/>
          </p:cNvSpPr>
          <p:nvPr>
            <p:ph sz="half" idx="2"/>
          </p:nvPr>
        </p:nvSpPr>
        <p:spPr>
          <a:xfrm>
            <a:off x="4648200" y="1719071"/>
            <a:ext cx="4038600" cy="4988337"/>
          </a:xfrm>
        </p:spPr>
        <p:txBody>
          <a:bodyPr>
            <a:normAutofit/>
          </a:bodyPr>
          <a:lstStyle/>
          <a:p>
            <a:r>
              <a:rPr lang="en-US" dirty="0" smtClean="0">
                <a:solidFill>
                  <a:srgbClr val="000000"/>
                </a:solidFill>
              </a:rPr>
              <a:t>What is</a:t>
            </a:r>
            <a:r>
              <a:rPr lang="en-US" u="sng" dirty="0" smtClean="0">
                <a:solidFill>
                  <a:srgbClr val="000000"/>
                </a:solidFill>
              </a:rPr>
              <a:t> Avian Influenza</a:t>
            </a:r>
            <a:r>
              <a:rPr lang="en-US" dirty="0" smtClean="0">
                <a:solidFill>
                  <a:srgbClr val="000000"/>
                </a:solidFill>
              </a:rPr>
              <a:t>?</a:t>
            </a:r>
          </a:p>
          <a:p>
            <a:pPr lvl="1"/>
            <a:r>
              <a:rPr lang="en-US" dirty="0" smtClean="0">
                <a:solidFill>
                  <a:srgbClr val="000000"/>
                </a:solidFill>
              </a:rPr>
              <a:t>Currently, there is not an effective treatment for flocks infected with AI. This disease is  highly monitored and severely infected flocks are destroyed. Vaccination for this disease is widespread and useful in prevention</a:t>
            </a:r>
            <a:endParaRPr lang="en-US" dirty="0">
              <a:solidFill>
                <a:srgbClr val="000000"/>
              </a:solidFill>
            </a:endParaRPr>
          </a:p>
        </p:txBody>
      </p:sp>
      <p:sp>
        <p:nvSpPr>
          <p:cNvPr id="3" name="Title 2"/>
          <p:cNvSpPr>
            <a:spLocks noGrp="1"/>
          </p:cNvSpPr>
          <p:nvPr>
            <p:ph type="title"/>
          </p:nvPr>
        </p:nvSpPr>
        <p:spPr/>
        <p:txBody>
          <a:bodyPr/>
          <a:lstStyle/>
          <a:p>
            <a:r>
              <a:rPr lang="en-US" dirty="0" smtClean="0"/>
              <a:t>Disease Disasters - </a:t>
            </a:r>
            <a:r>
              <a:rPr lang="en-US" dirty="0" smtClean="0"/>
              <a:t>400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719072"/>
            <a:ext cx="4038600" cy="4825536"/>
          </a:xfrm>
        </p:spPr>
        <p:txBody>
          <a:bodyPr>
            <a:normAutofit lnSpcReduction="10000"/>
          </a:bodyPr>
          <a:lstStyle/>
          <a:p>
            <a:r>
              <a:rPr lang="en-US" dirty="0" smtClean="0"/>
              <a:t>This disease causes tumors in the chickens and is a type of avian cancer. It infects chickens 12-25 weeks of age and can cause the chicken to be deemed not good for human consumption during processing.</a:t>
            </a:r>
            <a:endParaRPr lang="en-US" dirty="0"/>
          </a:p>
        </p:txBody>
      </p:sp>
      <p:sp>
        <p:nvSpPr>
          <p:cNvPr id="6" name="Content Placeholder 5"/>
          <p:cNvSpPr>
            <a:spLocks noGrp="1"/>
          </p:cNvSpPr>
          <p:nvPr>
            <p:ph sz="half" idx="2"/>
          </p:nvPr>
        </p:nvSpPr>
        <p:spPr>
          <a:xfrm>
            <a:off x="4648200" y="1719071"/>
            <a:ext cx="4038600" cy="4611915"/>
          </a:xfrm>
        </p:spPr>
        <p:txBody>
          <a:bodyPr>
            <a:normAutofit lnSpcReduction="10000"/>
          </a:bodyPr>
          <a:lstStyle/>
          <a:p>
            <a:r>
              <a:rPr lang="en-US" dirty="0" smtClean="0">
                <a:solidFill>
                  <a:srgbClr val="000000"/>
                </a:solidFill>
              </a:rPr>
              <a:t>What is </a:t>
            </a:r>
            <a:r>
              <a:rPr lang="en-US" u="sng" dirty="0" err="1" smtClean="0">
                <a:solidFill>
                  <a:srgbClr val="000000"/>
                </a:solidFill>
              </a:rPr>
              <a:t>Marek’s</a:t>
            </a:r>
            <a:r>
              <a:rPr lang="en-US" u="sng" dirty="0" smtClean="0">
                <a:solidFill>
                  <a:srgbClr val="000000"/>
                </a:solidFill>
              </a:rPr>
              <a:t> Disease</a:t>
            </a:r>
            <a:r>
              <a:rPr lang="en-US" dirty="0" smtClean="0">
                <a:solidFill>
                  <a:srgbClr val="000000"/>
                </a:solidFill>
              </a:rPr>
              <a:t>?</a:t>
            </a:r>
          </a:p>
          <a:p>
            <a:pPr lvl="1"/>
            <a:r>
              <a:rPr lang="en-US" dirty="0" smtClean="0">
                <a:solidFill>
                  <a:srgbClr val="000000"/>
                </a:solidFill>
              </a:rPr>
              <a:t>This virus is transmitted via the air in the poultry house and there is no treatment for it. Prevention with vaccination is the best bet and does not even prevent infection, it only prevents tumor formation.</a:t>
            </a:r>
            <a:endParaRPr lang="en-US" dirty="0">
              <a:solidFill>
                <a:srgbClr val="000000"/>
              </a:solidFill>
            </a:endParaRPr>
          </a:p>
        </p:txBody>
      </p:sp>
      <p:sp>
        <p:nvSpPr>
          <p:cNvPr id="3" name="Title 2"/>
          <p:cNvSpPr>
            <a:spLocks noGrp="1"/>
          </p:cNvSpPr>
          <p:nvPr>
            <p:ph type="title"/>
          </p:nvPr>
        </p:nvSpPr>
        <p:spPr/>
        <p:txBody>
          <a:bodyPr/>
          <a:lstStyle/>
          <a:p>
            <a:r>
              <a:rPr lang="en-US" dirty="0" smtClean="0"/>
              <a:t>Disease Disasters - </a:t>
            </a:r>
            <a:r>
              <a:rPr lang="en-US" dirty="0" smtClean="0"/>
              <a:t>600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Diseas</a:t>
            </a:r>
            <a:r>
              <a:rPr lang="en-US" dirty="0" smtClean="0"/>
              <a:t>e Disasters </a:t>
            </a:r>
            <a:r>
              <a:rPr lang="en-US" dirty="0" smtClean="0"/>
              <a:t>- </a:t>
            </a:r>
            <a:r>
              <a:rPr lang="en-US" dirty="0" smtClean="0"/>
              <a:t>800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1"/>
          </p:nvPr>
        </p:nvSpPr>
        <p:spPr>
          <a:xfrm>
            <a:off x="457200" y="1719071"/>
            <a:ext cx="4038600" cy="4792975"/>
          </a:xfrm>
        </p:spPr>
        <p:txBody>
          <a:bodyPr>
            <a:normAutofit lnSpcReduction="10000"/>
          </a:bodyPr>
          <a:lstStyle/>
          <a:p>
            <a:r>
              <a:rPr lang="en-US" dirty="0" smtClean="0"/>
              <a:t>This disease infects the respiratory tract of birds of any age. It is not uncommon to hear labored breathing, see facial swelling, paralysis, and twisting of the neck. Mortality is 10-80% depending on the </a:t>
            </a:r>
            <a:r>
              <a:rPr lang="en-US" dirty="0" smtClean="0"/>
              <a:t>pathogenicity.</a:t>
            </a:r>
            <a:endParaRPr lang="en-US" dirty="0"/>
          </a:p>
        </p:txBody>
      </p:sp>
      <p:sp>
        <p:nvSpPr>
          <p:cNvPr id="8" name="Content Placeholder 7"/>
          <p:cNvSpPr>
            <a:spLocks noGrp="1"/>
          </p:cNvSpPr>
          <p:nvPr>
            <p:ph sz="half" idx="2"/>
          </p:nvPr>
        </p:nvSpPr>
        <p:spPr>
          <a:xfrm>
            <a:off x="4648200" y="1719072"/>
            <a:ext cx="4038600" cy="4792974"/>
          </a:xfrm>
        </p:spPr>
        <p:txBody>
          <a:bodyPr>
            <a:normAutofit lnSpcReduction="10000"/>
          </a:bodyPr>
          <a:lstStyle/>
          <a:p>
            <a:r>
              <a:rPr lang="en-US" dirty="0" smtClean="0">
                <a:solidFill>
                  <a:srgbClr val="000000"/>
                </a:solidFill>
              </a:rPr>
              <a:t>What is </a:t>
            </a:r>
            <a:r>
              <a:rPr lang="en-US" u="sng" dirty="0" smtClean="0">
                <a:solidFill>
                  <a:srgbClr val="000000"/>
                </a:solidFill>
              </a:rPr>
              <a:t>Newcastle Disease</a:t>
            </a:r>
            <a:r>
              <a:rPr lang="en-US" dirty="0" smtClean="0">
                <a:solidFill>
                  <a:srgbClr val="000000"/>
                </a:solidFill>
              </a:rPr>
              <a:t>?</a:t>
            </a:r>
          </a:p>
          <a:p>
            <a:pPr lvl="1"/>
            <a:r>
              <a:rPr lang="en-US" dirty="0" smtClean="0">
                <a:solidFill>
                  <a:srgbClr val="000000"/>
                </a:solidFill>
              </a:rPr>
              <a:t>Newcastle can be spread over short distances via the air or by improper biosecurity techniques practiced by farm workers.</a:t>
            </a:r>
          </a:p>
          <a:p>
            <a:pPr lvl="1"/>
            <a:r>
              <a:rPr lang="en-US" dirty="0" smtClean="0">
                <a:solidFill>
                  <a:srgbClr val="000000"/>
                </a:solidFill>
              </a:rPr>
              <a:t>There is no specific treatment, but prevention includes vaccination and biosecurity </a:t>
            </a:r>
            <a:r>
              <a:rPr lang="en-US" dirty="0" smtClean="0">
                <a:solidFill>
                  <a:srgbClr val="000000"/>
                </a:solidFill>
              </a:rPr>
              <a:t>programs.</a:t>
            </a:r>
            <a:endParaRPr lang="en-US" dirty="0">
              <a:solidFill>
                <a:srgbClr val="000000"/>
              </a:solidFill>
            </a:endParaRPr>
          </a:p>
        </p:txBody>
      </p:sp>
    </p:spTree>
    <p:extLst>
      <p:ext uri="{BB962C8B-B14F-4D97-AF65-F5344CB8AC3E}">
        <p14:creationId xmlns:p14="http://schemas.microsoft.com/office/powerpoint/2010/main" val="1347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8">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Disease Disasters - </a:t>
            </a:r>
            <a:r>
              <a:rPr lang="en-US" dirty="0" smtClean="0"/>
              <a:t>1000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4"/>
          <p:cNvSpPr txBox="1">
            <a:spLocks/>
          </p:cNvSpPr>
          <p:nvPr/>
        </p:nvSpPr>
        <p:spPr>
          <a:xfrm>
            <a:off x="457200" y="1735351"/>
            <a:ext cx="4038600" cy="4760415"/>
          </a:xfrm>
          <a:prstGeom prst="rect">
            <a:avLst/>
          </a:prstGeom>
        </p:spPr>
        <p:txBody>
          <a:bodyPr vert="horz" lIns="91440" tIns="45720" rIns="91440" bIns="45720" rtlCol="0">
            <a:noAutofit/>
          </a:bodyPr>
          <a:lstStyle>
            <a:lvl1pPr marL="45720" indent="0" algn="l" defTabSz="914400" rtl="0" eaLnBrk="1" latinLnBrk="0" hangingPunct="1">
              <a:spcBef>
                <a:spcPct val="20000"/>
              </a:spcBef>
              <a:buClr>
                <a:schemeClr val="accent1"/>
              </a:buClr>
              <a:buFont typeface="Wingdings 2" pitchFamily="18" charset="2"/>
              <a:buNone/>
              <a:defRPr sz="2800" kern="1200" spc="150" baseline="0">
                <a:solidFill>
                  <a:schemeClr val="tx2"/>
                </a:solidFill>
                <a:latin typeface="+mn-lt"/>
                <a:ea typeface="+mn-ea"/>
                <a:cs typeface="+mn-cs"/>
              </a:defRPr>
            </a:lvl1pPr>
            <a:lvl2pPr marL="365760" indent="0" algn="l" defTabSz="914400" rtl="0" eaLnBrk="1" latinLnBrk="0" hangingPunct="1">
              <a:spcBef>
                <a:spcPct val="20000"/>
              </a:spcBef>
              <a:buClr>
                <a:schemeClr val="accent2"/>
              </a:buClr>
              <a:buFont typeface="Wingdings" pitchFamily="2" charset="2"/>
              <a:buNone/>
              <a:defRPr sz="2400" kern="1200" spc="100" baseline="0">
                <a:solidFill>
                  <a:schemeClr val="tx2"/>
                </a:solidFill>
                <a:latin typeface="+mn-lt"/>
                <a:ea typeface="+mn-ea"/>
                <a:cs typeface="+mn-cs"/>
              </a:defRPr>
            </a:lvl2pPr>
            <a:lvl3pPr marL="640080" indent="0" algn="l" defTabSz="914400" rtl="0" eaLnBrk="1" latinLnBrk="0" hangingPunct="1">
              <a:spcBef>
                <a:spcPct val="20000"/>
              </a:spcBef>
              <a:buClr>
                <a:schemeClr val="accent3"/>
              </a:buClr>
              <a:buFont typeface="Wingdings" pitchFamily="2" charset="2"/>
              <a:buNone/>
              <a:defRPr sz="2000" kern="1200" spc="100" baseline="0">
                <a:solidFill>
                  <a:schemeClr val="tx2"/>
                </a:solidFill>
                <a:latin typeface="+mn-lt"/>
                <a:ea typeface="+mn-ea"/>
                <a:cs typeface="+mn-cs"/>
              </a:defRPr>
            </a:lvl3pPr>
            <a:lvl4pPr marL="914400" indent="0" algn="l" defTabSz="914400" rtl="0" eaLnBrk="1" latinLnBrk="0" hangingPunct="1">
              <a:spcBef>
                <a:spcPct val="20000"/>
              </a:spcBef>
              <a:buClr>
                <a:schemeClr val="accent4"/>
              </a:buClr>
              <a:buFont typeface="Wingdings" pitchFamily="2" charset="2"/>
              <a:buNone/>
              <a:defRPr sz="1800" kern="1200">
                <a:solidFill>
                  <a:schemeClr val="tx2"/>
                </a:solidFill>
                <a:latin typeface="+mn-lt"/>
                <a:ea typeface="+mn-ea"/>
                <a:cs typeface="+mn-cs"/>
              </a:defRPr>
            </a:lvl4pPr>
            <a:lvl5pPr marL="1097280" indent="0" algn="l" defTabSz="914400" rtl="0" eaLnBrk="1" latinLnBrk="0" hangingPunct="1">
              <a:spcBef>
                <a:spcPct val="20000"/>
              </a:spcBef>
              <a:buClr>
                <a:schemeClr val="accent6"/>
              </a:buClr>
              <a:buFont typeface="Wingdings" pitchFamily="2" charset="2"/>
              <a:buNone/>
              <a:defRPr sz="18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8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8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800" kern="1200">
                <a:solidFill>
                  <a:schemeClr val="tx2"/>
                </a:solidFill>
                <a:latin typeface="+mn-lt"/>
                <a:ea typeface="+mn-ea"/>
                <a:cs typeface="+mn-cs"/>
              </a:defRPr>
            </a:lvl9pPr>
          </a:lstStyle>
          <a:p>
            <a:r>
              <a:rPr lang="en-US" sz="2900" dirty="0" smtClean="0"/>
              <a:t>This policy’s objective is to provide a cooperative Industry-State-Federal program through which new diagnostic technology can be effectively applied to the </a:t>
            </a:r>
            <a:r>
              <a:rPr lang="en-US" sz="2900" i="1" dirty="0" smtClean="0"/>
              <a:t>improvement</a:t>
            </a:r>
            <a:r>
              <a:rPr lang="en-US" sz="2900" dirty="0" smtClean="0"/>
              <a:t> of </a:t>
            </a:r>
            <a:r>
              <a:rPr lang="en-US" sz="2900" i="1" dirty="0" smtClean="0"/>
              <a:t>poultry.</a:t>
            </a:r>
            <a:endParaRPr lang="en-US" sz="2900" dirty="0"/>
          </a:p>
        </p:txBody>
      </p:sp>
      <p:sp>
        <p:nvSpPr>
          <p:cNvPr id="8" name="Content Placeholder 5"/>
          <p:cNvSpPr txBox="1">
            <a:spLocks/>
          </p:cNvSpPr>
          <p:nvPr/>
        </p:nvSpPr>
        <p:spPr>
          <a:xfrm>
            <a:off x="4648200" y="1735352"/>
            <a:ext cx="4038600" cy="4906936"/>
          </a:xfrm>
          <a:prstGeom prst="rect">
            <a:avLst/>
          </a:prstGeom>
        </p:spPr>
        <p:txBody>
          <a:bodyPr vert="horz" lIns="91440" tIns="45720" rIns="91440" bIns="45720" rtlCol="0">
            <a:normAutofit fontScale="92500" lnSpcReduction="20000"/>
          </a:bodyPr>
          <a:lstStyle>
            <a:lvl1pPr marL="45720" indent="0" algn="l" defTabSz="914400" rtl="0" eaLnBrk="1" latinLnBrk="0" hangingPunct="1">
              <a:spcBef>
                <a:spcPct val="20000"/>
              </a:spcBef>
              <a:buClr>
                <a:schemeClr val="accent1"/>
              </a:buClr>
              <a:buFont typeface="Wingdings 2" pitchFamily="18" charset="2"/>
              <a:buNone/>
              <a:defRPr sz="2800" kern="1200" spc="150" baseline="0">
                <a:solidFill>
                  <a:schemeClr val="tx2"/>
                </a:solidFill>
                <a:latin typeface="+mn-lt"/>
                <a:ea typeface="+mn-ea"/>
                <a:cs typeface="+mn-cs"/>
              </a:defRPr>
            </a:lvl1pPr>
            <a:lvl2pPr marL="365760" indent="0" algn="l" defTabSz="914400" rtl="0" eaLnBrk="1" latinLnBrk="0" hangingPunct="1">
              <a:spcBef>
                <a:spcPct val="20000"/>
              </a:spcBef>
              <a:buClr>
                <a:schemeClr val="accent2"/>
              </a:buClr>
              <a:buFont typeface="Wingdings" pitchFamily="2" charset="2"/>
              <a:buNone/>
              <a:defRPr sz="2400" kern="1200" spc="100" baseline="0">
                <a:solidFill>
                  <a:schemeClr val="tx2"/>
                </a:solidFill>
                <a:latin typeface="+mn-lt"/>
                <a:ea typeface="+mn-ea"/>
                <a:cs typeface="+mn-cs"/>
              </a:defRPr>
            </a:lvl2pPr>
            <a:lvl3pPr marL="640080" indent="0" algn="l" defTabSz="914400" rtl="0" eaLnBrk="1" latinLnBrk="0" hangingPunct="1">
              <a:spcBef>
                <a:spcPct val="20000"/>
              </a:spcBef>
              <a:buClr>
                <a:schemeClr val="accent3"/>
              </a:buClr>
              <a:buFont typeface="Wingdings" pitchFamily="2" charset="2"/>
              <a:buNone/>
              <a:defRPr sz="2000" kern="1200" spc="100" baseline="0">
                <a:solidFill>
                  <a:schemeClr val="tx2"/>
                </a:solidFill>
                <a:latin typeface="+mn-lt"/>
                <a:ea typeface="+mn-ea"/>
                <a:cs typeface="+mn-cs"/>
              </a:defRPr>
            </a:lvl3pPr>
            <a:lvl4pPr marL="914400" indent="0" algn="l" defTabSz="914400" rtl="0" eaLnBrk="1" latinLnBrk="0" hangingPunct="1">
              <a:spcBef>
                <a:spcPct val="20000"/>
              </a:spcBef>
              <a:buClr>
                <a:schemeClr val="accent4"/>
              </a:buClr>
              <a:buFont typeface="Wingdings" pitchFamily="2" charset="2"/>
              <a:buNone/>
              <a:defRPr sz="1800" kern="1200">
                <a:solidFill>
                  <a:schemeClr val="tx2"/>
                </a:solidFill>
                <a:latin typeface="+mn-lt"/>
                <a:ea typeface="+mn-ea"/>
                <a:cs typeface="+mn-cs"/>
              </a:defRPr>
            </a:lvl4pPr>
            <a:lvl5pPr marL="1097280" indent="0" algn="l" defTabSz="914400" rtl="0" eaLnBrk="1" latinLnBrk="0" hangingPunct="1">
              <a:spcBef>
                <a:spcPct val="20000"/>
              </a:spcBef>
              <a:buClr>
                <a:schemeClr val="accent6"/>
              </a:buClr>
              <a:buFont typeface="Wingdings" pitchFamily="2" charset="2"/>
              <a:buNone/>
              <a:defRPr sz="18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8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8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800" kern="1200">
                <a:solidFill>
                  <a:schemeClr val="tx2"/>
                </a:solidFill>
                <a:latin typeface="+mn-lt"/>
                <a:ea typeface="+mn-ea"/>
                <a:cs typeface="+mn-cs"/>
              </a:defRPr>
            </a:lvl9pPr>
          </a:lstStyle>
          <a:p>
            <a:r>
              <a:rPr lang="en-US" dirty="0" smtClean="0">
                <a:solidFill>
                  <a:srgbClr val="000000"/>
                </a:solidFill>
              </a:rPr>
              <a:t>What is the </a:t>
            </a:r>
            <a:r>
              <a:rPr lang="en-US" u="sng" dirty="0" smtClean="0">
                <a:solidFill>
                  <a:srgbClr val="000000"/>
                </a:solidFill>
              </a:rPr>
              <a:t>National Poultry Improvement Plan</a:t>
            </a:r>
            <a:r>
              <a:rPr lang="en-US" dirty="0" smtClean="0">
                <a:solidFill>
                  <a:srgbClr val="000000"/>
                </a:solidFill>
              </a:rPr>
              <a:t>?</a:t>
            </a:r>
          </a:p>
          <a:p>
            <a:pPr lvl="1"/>
            <a:r>
              <a:rPr lang="en-US" dirty="0" smtClean="0">
                <a:solidFill>
                  <a:srgbClr val="000000"/>
                </a:solidFill>
              </a:rPr>
              <a:t>Originally was started in the 1930’s to eliminate the spread of Pullorum disease, but has now been extended to Pullorum-Typhoid free, even though several other diseases have been specified.</a:t>
            </a:r>
          </a:p>
          <a:p>
            <a:pPr lvl="1"/>
            <a:r>
              <a:rPr lang="en-US" dirty="0" smtClean="0">
                <a:solidFill>
                  <a:srgbClr val="000000"/>
                </a:solidFill>
              </a:rPr>
              <a:t>The only agency in Georgia able to certify a flock as clear under NPIP is the Georgia Poultry Lab Network (GPLN</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347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734546" y="1795272"/>
            <a:ext cx="4038600" cy="4407408"/>
          </a:xfrm>
        </p:spPr>
        <p:txBody>
          <a:bodyPr/>
          <a:lstStyle/>
          <a:p>
            <a:r>
              <a:rPr lang="en-US" dirty="0" smtClean="0">
                <a:solidFill>
                  <a:srgbClr val="000000"/>
                </a:solidFill>
              </a:rPr>
              <a:t>What is a </a:t>
            </a:r>
            <a:r>
              <a:rPr lang="en-US" u="sng" dirty="0" smtClean="0">
                <a:solidFill>
                  <a:srgbClr val="000000"/>
                </a:solidFill>
              </a:rPr>
              <a:t>Barred Plymouth Rock</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dirty="0" smtClean="0"/>
              <a:t>Name that chicken - 200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http://www.backyardpoultry.com/vis/2005/rooster3.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321394"/>
            <a:ext cx="4038600" cy="320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15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r>
              <a:rPr lang="en-US" dirty="0" smtClean="0">
                <a:solidFill>
                  <a:srgbClr val="000000"/>
                </a:solidFill>
              </a:rPr>
              <a:t>What is a </a:t>
            </a:r>
            <a:r>
              <a:rPr lang="en-US" u="sng" dirty="0" smtClean="0">
                <a:solidFill>
                  <a:srgbClr val="000000"/>
                </a:solidFill>
              </a:rPr>
              <a:t>Rhode Island Red</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sz="3200" kern="1200" cap="all" spc="200" baseline="0" dirty="0" smtClean="0">
                <a:ln>
                  <a:noFill/>
                </a:ln>
                <a:solidFill>
                  <a:schemeClr val="bg1"/>
                </a:solidFill>
                <a:effectLst/>
                <a:latin typeface="+mj-lt"/>
                <a:ea typeface="+mj-ea"/>
                <a:cs typeface="+mj-cs"/>
              </a:rPr>
              <a:t>Name that chicken</a:t>
            </a:r>
            <a:r>
              <a:rPr lang="en-US" dirty="0" smtClean="0"/>
              <a:t> - 400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https://s-media-cache-ak0.pinimg.com/736x/52/43/b8/5243b8518bbb4059ff5a4ea4aa90e5e5.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524949" y="1719263"/>
            <a:ext cx="3903102" cy="440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4413650"/>
              </p:ext>
            </p:extLst>
          </p:nvPr>
        </p:nvGraphicFramePr>
        <p:xfrm>
          <a:off x="142872" y="158751"/>
          <a:ext cx="8858256" cy="6572251"/>
        </p:xfrm>
        <a:graphic>
          <a:graphicData uri="http://schemas.openxmlformats.org/drawingml/2006/table">
            <a:tbl>
              <a:tblPr firstRow="1" bandRow="1">
                <a:tableStyleId>{2D5ABB26-0587-4C30-8999-92F81FD0307C}</a:tableStyleId>
              </a:tblPr>
              <a:tblGrid>
                <a:gridCol w="1476376">
                  <a:extLst>
                    <a:ext uri="{9D8B030D-6E8A-4147-A177-3AD203B41FA5}">
                      <a16:colId xmlns:a16="http://schemas.microsoft.com/office/drawing/2014/main" val="20000"/>
                    </a:ext>
                  </a:extLst>
                </a:gridCol>
                <a:gridCol w="1476376">
                  <a:extLst>
                    <a:ext uri="{9D8B030D-6E8A-4147-A177-3AD203B41FA5}">
                      <a16:colId xmlns:a16="http://schemas.microsoft.com/office/drawing/2014/main" val="20001"/>
                    </a:ext>
                  </a:extLst>
                </a:gridCol>
                <a:gridCol w="1476376">
                  <a:extLst>
                    <a:ext uri="{9D8B030D-6E8A-4147-A177-3AD203B41FA5}">
                      <a16:colId xmlns:a16="http://schemas.microsoft.com/office/drawing/2014/main" val="20002"/>
                    </a:ext>
                  </a:extLst>
                </a:gridCol>
                <a:gridCol w="1476376">
                  <a:extLst>
                    <a:ext uri="{9D8B030D-6E8A-4147-A177-3AD203B41FA5}">
                      <a16:colId xmlns:a16="http://schemas.microsoft.com/office/drawing/2014/main" val="20003"/>
                    </a:ext>
                  </a:extLst>
                </a:gridCol>
                <a:gridCol w="1476376">
                  <a:extLst>
                    <a:ext uri="{9D8B030D-6E8A-4147-A177-3AD203B41FA5}">
                      <a16:colId xmlns:a16="http://schemas.microsoft.com/office/drawing/2014/main" val="20004"/>
                    </a:ext>
                  </a:extLst>
                </a:gridCol>
                <a:gridCol w="1476376">
                  <a:extLst>
                    <a:ext uri="{9D8B030D-6E8A-4147-A177-3AD203B41FA5}">
                      <a16:colId xmlns:a16="http://schemas.microsoft.com/office/drawing/2014/main" val="20005"/>
                    </a:ext>
                  </a:extLst>
                </a:gridCol>
              </a:tblGrid>
              <a:tr h="1340861">
                <a:tc>
                  <a:txBody>
                    <a:bodyPr/>
                    <a:lstStyle/>
                    <a:p>
                      <a:pPr algn="ctr"/>
                      <a:r>
                        <a:rPr lang="en-US" sz="2400" dirty="0" smtClean="0">
                          <a:solidFill>
                            <a:srgbClr val="FFFFFF"/>
                          </a:solidFill>
                        </a:rPr>
                        <a:t>History of the Chicken</a:t>
                      </a:r>
                      <a:endParaRPr lang="en-US" sz="2400" dirty="0">
                        <a:solidFill>
                          <a:srgbClr val="FFFFFF"/>
                        </a:solidFill>
                      </a:endParaRPr>
                    </a:p>
                  </a:txBody>
                  <a:tcPr anchor="ctr"/>
                </a:tc>
                <a:tc>
                  <a:txBody>
                    <a:bodyPr/>
                    <a:lstStyle/>
                    <a:p>
                      <a:pPr algn="ctr"/>
                      <a:r>
                        <a:rPr lang="en-US" sz="2400" dirty="0" smtClean="0">
                          <a:solidFill>
                            <a:srgbClr val="FFFFFF"/>
                          </a:solidFill>
                        </a:rPr>
                        <a:t>Process</a:t>
                      </a:r>
                      <a:r>
                        <a:rPr lang="en-US" sz="2400" baseline="0" dirty="0" smtClean="0">
                          <a:solidFill>
                            <a:srgbClr val="FFFFFF"/>
                          </a:solidFill>
                        </a:rPr>
                        <a:t> that Chicken</a:t>
                      </a:r>
                      <a:endParaRPr lang="en-US" sz="2400" dirty="0">
                        <a:solidFill>
                          <a:srgbClr val="FFFFFF"/>
                        </a:solidFill>
                      </a:endParaRPr>
                    </a:p>
                  </a:txBody>
                  <a:tcPr anchor="ctr"/>
                </a:tc>
                <a:tc>
                  <a:txBody>
                    <a:bodyPr/>
                    <a:lstStyle/>
                    <a:p>
                      <a:pPr algn="ctr"/>
                      <a:r>
                        <a:rPr lang="en-US" sz="2400" b="0" dirty="0" smtClean="0">
                          <a:solidFill>
                            <a:srgbClr val="FFFFFF"/>
                          </a:solidFill>
                        </a:rPr>
                        <a:t>Disease</a:t>
                      </a:r>
                      <a:r>
                        <a:rPr lang="en-US" sz="2400" b="0" baseline="0" dirty="0" smtClean="0">
                          <a:solidFill>
                            <a:srgbClr val="FFFFFF"/>
                          </a:solidFill>
                        </a:rPr>
                        <a:t> Disasters</a:t>
                      </a:r>
                      <a:endParaRPr lang="en-US" sz="2400" b="0" dirty="0">
                        <a:solidFill>
                          <a:srgbClr val="FFFFFF"/>
                        </a:solidFill>
                      </a:endParaRPr>
                    </a:p>
                  </a:txBody>
                  <a:tcPr anchor="ctr"/>
                </a:tc>
                <a:tc>
                  <a:txBody>
                    <a:bodyPr/>
                    <a:lstStyle/>
                    <a:p>
                      <a:pPr algn="ctr"/>
                      <a:r>
                        <a:rPr lang="en-US" sz="2400" dirty="0" smtClean="0">
                          <a:solidFill>
                            <a:srgbClr val="FFFFFF"/>
                          </a:solidFill>
                        </a:rPr>
                        <a:t>Name That Chicken</a:t>
                      </a:r>
                      <a:endParaRPr lang="en-US" sz="2400" dirty="0">
                        <a:solidFill>
                          <a:srgbClr val="FFFFFF"/>
                        </a:solidFill>
                      </a:endParaRPr>
                    </a:p>
                  </a:txBody>
                  <a:tcPr anchor="ctr"/>
                </a:tc>
                <a:tc>
                  <a:txBody>
                    <a:bodyPr/>
                    <a:lstStyle/>
                    <a:p>
                      <a:pPr algn="ctr"/>
                      <a:r>
                        <a:rPr lang="en-US" sz="2400" dirty="0" smtClean="0">
                          <a:solidFill>
                            <a:srgbClr val="FFFFFF"/>
                          </a:solidFill>
                        </a:rPr>
                        <a:t>Foghorn Leghorn</a:t>
                      </a:r>
                      <a:endParaRPr lang="en-US" sz="2400" dirty="0">
                        <a:solidFill>
                          <a:srgbClr val="FFFFFF"/>
                        </a:solidFill>
                      </a:endParaRPr>
                    </a:p>
                  </a:txBody>
                  <a:tcPr anchor="ctr"/>
                </a:tc>
                <a:tc>
                  <a:txBody>
                    <a:bodyPr/>
                    <a:lstStyle/>
                    <a:p>
                      <a:pPr algn="ctr"/>
                      <a:r>
                        <a:rPr lang="en-US" sz="2400" dirty="0" smtClean="0">
                          <a:solidFill>
                            <a:srgbClr val="FFFFFF"/>
                          </a:solidFill>
                        </a:rPr>
                        <a:t>House</a:t>
                      </a:r>
                      <a:r>
                        <a:rPr lang="en-US" sz="2400" baseline="0" dirty="0" smtClean="0">
                          <a:solidFill>
                            <a:srgbClr val="FFFFFF"/>
                          </a:solidFill>
                        </a:rPr>
                        <a:t> </a:t>
                      </a:r>
                      <a:r>
                        <a:rPr lang="en-US" sz="2400" baseline="0" dirty="0" smtClean="0">
                          <a:solidFill>
                            <a:srgbClr val="FFFFFF"/>
                          </a:solidFill>
                        </a:rPr>
                        <a:t>Full </a:t>
                      </a:r>
                      <a:r>
                        <a:rPr lang="en-US" sz="2400" baseline="0" dirty="0" smtClean="0">
                          <a:solidFill>
                            <a:srgbClr val="FFFFFF"/>
                          </a:solidFill>
                        </a:rPr>
                        <a:t>of Chicks</a:t>
                      </a:r>
                      <a:endParaRPr lang="en-US" sz="2400" dirty="0">
                        <a:solidFill>
                          <a:srgbClr val="FFFFFF"/>
                        </a:solidFill>
                      </a:endParaRPr>
                    </a:p>
                  </a:txBody>
                  <a:tcPr anchor="ctr"/>
                </a:tc>
                <a:extLst>
                  <a:ext uri="{0D108BD9-81ED-4DB2-BD59-A6C34878D82A}">
                    <a16:rowId xmlns:a16="http://schemas.microsoft.com/office/drawing/2014/main" val="10000"/>
                  </a:ext>
                </a:extLst>
              </a:tr>
              <a:tr h="1046278">
                <a:tc>
                  <a:txBody>
                    <a:bodyPr/>
                    <a:lstStyle/>
                    <a:p>
                      <a:pPr algn="ctr"/>
                      <a:r>
                        <a:rPr lang="en-US" sz="3600" dirty="0" smtClean="0"/>
                        <a:t>200</a:t>
                      </a:r>
                      <a:endParaRPr lang="en-US" sz="3600" dirty="0"/>
                    </a:p>
                  </a:txBody>
                  <a:tcPr anchor="ctr"/>
                </a:tc>
                <a:tc>
                  <a:txBody>
                    <a:bodyPr/>
                    <a:lstStyle/>
                    <a:p>
                      <a:pPr algn="ctr"/>
                      <a:r>
                        <a:rPr lang="en-US" sz="3600" dirty="0" smtClean="0"/>
                        <a:t>200</a:t>
                      </a:r>
                      <a:endParaRPr lang="en-US" sz="3600" dirty="0"/>
                    </a:p>
                  </a:txBody>
                  <a:tcPr anchor="ctr"/>
                </a:tc>
                <a:tc>
                  <a:txBody>
                    <a:bodyPr/>
                    <a:lstStyle/>
                    <a:p>
                      <a:pPr algn="ctr"/>
                      <a:r>
                        <a:rPr lang="en-US" sz="3600" dirty="0" smtClean="0"/>
                        <a:t>200</a:t>
                      </a:r>
                      <a:endParaRPr lang="en-US" sz="3600" dirty="0"/>
                    </a:p>
                  </a:txBody>
                  <a:tcPr anchor="ctr"/>
                </a:tc>
                <a:tc>
                  <a:txBody>
                    <a:bodyPr/>
                    <a:lstStyle/>
                    <a:p>
                      <a:pPr algn="ctr"/>
                      <a:r>
                        <a:rPr lang="en-US" sz="3600" dirty="0" smtClean="0"/>
                        <a:t>200</a:t>
                      </a:r>
                      <a:endParaRPr lang="en-US" sz="3600" dirty="0"/>
                    </a:p>
                  </a:txBody>
                  <a:tcPr anchor="ctr"/>
                </a:tc>
                <a:tc>
                  <a:txBody>
                    <a:bodyPr/>
                    <a:lstStyle/>
                    <a:p>
                      <a:pPr algn="ctr"/>
                      <a:r>
                        <a:rPr lang="en-US" sz="3600" dirty="0" smtClean="0"/>
                        <a:t>200</a:t>
                      </a:r>
                      <a:endParaRPr lang="en-US" sz="3600" dirty="0"/>
                    </a:p>
                  </a:txBody>
                  <a:tcPr anchor="ctr"/>
                </a:tc>
                <a:tc>
                  <a:txBody>
                    <a:bodyPr/>
                    <a:lstStyle/>
                    <a:p>
                      <a:pPr algn="ctr"/>
                      <a:r>
                        <a:rPr lang="en-US" sz="3600" dirty="0" smtClean="0"/>
                        <a:t>200</a:t>
                      </a:r>
                      <a:endParaRPr lang="en-US" sz="3600" dirty="0"/>
                    </a:p>
                  </a:txBody>
                  <a:tcPr anchor="ctr"/>
                </a:tc>
                <a:extLst>
                  <a:ext uri="{0D108BD9-81ED-4DB2-BD59-A6C34878D82A}">
                    <a16:rowId xmlns:a16="http://schemas.microsoft.com/office/drawing/2014/main" val="10001"/>
                  </a:ext>
                </a:extLst>
              </a:tr>
              <a:tr h="1046278">
                <a:tc>
                  <a:txBody>
                    <a:bodyPr/>
                    <a:lstStyle/>
                    <a:p>
                      <a:pPr algn="ctr"/>
                      <a:r>
                        <a:rPr lang="en-US" sz="3600" dirty="0" smtClean="0"/>
                        <a:t>400</a:t>
                      </a:r>
                      <a:endParaRPr lang="en-US" sz="3600" dirty="0"/>
                    </a:p>
                  </a:txBody>
                  <a:tcPr anchor="ctr"/>
                </a:tc>
                <a:tc>
                  <a:txBody>
                    <a:bodyPr/>
                    <a:lstStyle/>
                    <a:p>
                      <a:pPr algn="ctr"/>
                      <a:r>
                        <a:rPr lang="en-US" sz="3600" dirty="0" smtClean="0"/>
                        <a:t>400</a:t>
                      </a:r>
                      <a:endParaRPr lang="en-US" sz="3600" dirty="0"/>
                    </a:p>
                  </a:txBody>
                  <a:tcPr anchor="ctr"/>
                </a:tc>
                <a:tc>
                  <a:txBody>
                    <a:bodyPr/>
                    <a:lstStyle/>
                    <a:p>
                      <a:pPr algn="ctr"/>
                      <a:r>
                        <a:rPr lang="en-US" sz="3600" dirty="0" smtClean="0"/>
                        <a:t>400</a:t>
                      </a:r>
                      <a:endParaRPr lang="en-US" sz="3600" dirty="0"/>
                    </a:p>
                  </a:txBody>
                  <a:tcPr anchor="ctr"/>
                </a:tc>
                <a:tc>
                  <a:txBody>
                    <a:bodyPr/>
                    <a:lstStyle/>
                    <a:p>
                      <a:pPr algn="ctr"/>
                      <a:r>
                        <a:rPr lang="en-US" sz="3600" dirty="0" smtClean="0"/>
                        <a:t>400</a:t>
                      </a:r>
                      <a:endParaRPr lang="en-US" sz="3600" dirty="0"/>
                    </a:p>
                  </a:txBody>
                  <a:tcPr anchor="ctr"/>
                </a:tc>
                <a:tc>
                  <a:txBody>
                    <a:bodyPr/>
                    <a:lstStyle/>
                    <a:p>
                      <a:pPr algn="ctr"/>
                      <a:r>
                        <a:rPr lang="en-US" sz="3600" dirty="0" smtClean="0"/>
                        <a:t>400</a:t>
                      </a:r>
                      <a:endParaRPr lang="en-US" sz="3600" dirty="0"/>
                    </a:p>
                  </a:txBody>
                  <a:tcPr anchor="ctr"/>
                </a:tc>
                <a:tc>
                  <a:txBody>
                    <a:bodyPr/>
                    <a:lstStyle/>
                    <a:p>
                      <a:pPr algn="ctr"/>
                      <a:r>
                        <a:rPr lang="en-US" sz="3600" dirty="0" smtClean="0"/>
                        <a:t>400</a:t>
                      </a:r>
                      <a:endParaRPr lang="en-US" sz="3600" dirty="0"/>
                    </a:p>
                  </a:txBody>
                  <a:tcPr anchor="ctr"/>
                </a:tc>
                <a:extLst>
                  <a:ext uri="{0D108BD9-81ED-4DB2-BD59-A6C34878D82A}">
                    <a16:rowId xmlns:a16="http://schemas.microsoft.com/office/drawing/2014/main" val="10002"/>
                  </a:ext>
                </a:extLst>
              </a:tr>
              <a:tr h="1046278">
                <a:tc>
                  <a:txBody>
                    <a:bodyPr/>
                    <a:lstStyle/>
                    <a:p>
                      <a:pPr algn="ctr"/>
                      <a:r>
                        <a:rPr lang="en-US" sz="3600" dirty="0" smtClean="0"/>
                        <a:t>600</a:t>
                      </a:r>
                      <a:endParaRPr lang="en-US" sz="3600" dirty="0"/>
                    </a:p>
                  </a:txBody>
                  <a:tcPr anchor="ctr"/>
                </a:tc>
                <a:tc>
                  <a:txBody>
                    <a:bodyPr/>
                    <a:lstStyle/>
                    <a:p>
                      <a:pPr algn="ctr"/>
                      <a:r>
                        <a:rPr lang="en-US" sz="3600" dirty="0" smtClean="0"/>
                        <a:t>600</a:t>
                      </a:r>
                      <a:endParaRPr lang="en-US" sz="3600" dirty="0"/>
                    </a:p>
                  </a:txBody>
                  <a:tcPr anchor="ctr"/>
                </a:tc>
                <a:tc>
                  <a:txBody>
                    <a:bodyPr/>
                    <a:lstStyle/>
                    <a:p>
                      <a:pPr algn="ctr"/>
                      <a:r>
                        <a:rPr lang="en-US" sz="3600" dirty="0" smtClean="0"/>
                        <a:t>600</a:t>
                      </a:r>
                      <a:endParaRPr lang="en-US" sz="3600" dirty="0"/>
                    </a:p>
                  </a:txBody>
                  <a:tcPr anchor="ctr"/>
                </a:tc>
                <a:tc>
                  <a:txBody>
                    <a:bodyPr/>
                    <a:lstStyle/>
                    <a:p>
                      <a:pPr algn="ctr"/>
                      <a:r>
                        <a:rPr lang="en-US" sz="3600" dirty="0" smtClean="0"/>
                        <a:t>600</a:t>
                      </a:r>
                      <a:endParaRPr lang="en-US" sz="3600" dirty="0"/>
                    </a:p>
                  </a:txBody>
                  <a:tcPr anchor="ctr"/>
                </a:tc>
                <a:tc>
                  <a:txBody>
                    <a:bodyPr/>
                    <a:lstStyle/>
                    <a:p>
                      <a:pPr algn="ctr"/>
                      <a:r>
                        <a:rPr lang="en-US" sz="3600" dirty="0" smtClean="0"/>
                        <a:t>600</a:t>
                      </a:r>
                      <a:endParaRPr lang="en-US" sz="3600" dirty="0"/>
                    </a:p>
                  </a:txBody>
                  <a:tcPr anchor="ctr"/>
                </a:tc>
                <a:tc>
                  <a:txBody>
                    <a:bodyPr/>
                    <a:lstStyle/>
                    <a:p>
                      <a:pPr algn="ctr"/>
                      <a:r>
                        <a:rPr lang="en-US" sz="3600" dirty="0" smtClean="0"/>
                        <a:t>600</a:t>
                      </a:r>
                      <a:endParaRPr lang="en-US" sz="3600" dirty="0"/>
                    </a:p>
                  </a:txBody>
                  <a:tcPr anchor="ctr"/>
                </a:tc>
                <a:extLst>
                  <a:ext uri="{0D108BD9-81ED-4DB2-BD59-A6C34878D82A}">
                    <a16:rowId xmlns:a16="http://schemas.microsoft.com/office/drawing/2014/main" val="10003"/>
                  </a:ext>
                </a:extLst>
              </a:tr>
              <a:tr h="1046278">
                <a:tc>
                  <a:txBody>
                    <a:bodyPr/>
                    <a:lstStyle/>
                    <a:p>
                      <a:pPr algn="ctr"/>
                      <a:r>
                        <a:rPr lang="en-US" sz="3600" dirty="0" smtClean="0"/>
                        <a:t>800</a:t>
                      </a:r>
                      <a:endParaRPr lang="en-US" sz="3600" dirty="0"/>
                    </a:p>
                  </a:txBody>
                  <a:tcPr anchor="ctr"/>
                </a:tc>
                <a:tc>
                  <a:txBody>
                    <a:bodyPr/>
                    <a:lstStyle/>
                    <a:p>
                      <a:pPr algn="ctr"/>
                      <a:r>
                        <a:rPr lang="en-US" sz="3600" dirty="0" smtClean="0"/>
                        <a:t>800</a:t>
                      </a:r>
                      <a:endParaRPr lang="en-US" sz="3600" dirty="0"/>
                    </a:p>
                  </a:txBody>
                  <a:tcPr anchor="ctr"/>
                </a:tc>
                <a:tc>
                  <a:txBody>
                    <a:bodyPr/>
                    <a:lstStyle/>
                    <a:p>
                      <a:pPr algn="ctr"/>
                      <a:r>
                        <a:rPr lang="en-US" sz="3600" dirty="0" smtClean="0"/>
                        <a:t>800</a:t>
                      </a:r>
                      <a:endParaRPr lang="en-US" sz="3600" dirty="0"/>
                    </a:p>
                  </a:txBody>
                  <a:tcPr anchor="ctr"/>
                </a:tc>
                <a:tc>
                  <a:txBody>
                    <a:bodyPr/>
                    <a:lstStyle/>
                    <a:p>
                      <a:pPr algn="ctr"/>
                      <a:r>
                        <a:rPr lang="en-US" sz="3600" dirty="0" smtClean="0"/>
                        <a:t>800</a:t>
                      </a:r>
                      <a:endParaRPr lang="en-US" sz="3600" dirty="0"/>
                    </a:p>
                  </a:txBody>
                  <a:tcPr anchor="ctr"/>
                </a:tc>
                <a:tc>
                  <a:txBody>
                    <a:bodyPr/>
                    <a:lstStyle/>
                    <a:p>
                      <a:pPr algn="ctr"/>
                      <a:r>
                        <a:rPr lang="en-US" sz="3600" dirty="0" smtClean="0"/>
                        <a:t>800</a:t>
                      </a:r>
                      <a:endParaRPr lang="en-US" sz="3600" dirty="0"/>
                    </a:p>
                  </a:txBody>
                  <a:tcPr anchor="ctr"/>
                </a:tc>
                <a:tc>
                  <a:txBody>
                    <a:bodyPr/>
                    <a:lstStyle/>
                    <a:p>
                      <a:pPr algn="ctr"/>
                      <a:r>
                        <a:rPr lang="en-US" sz="3600" dirty="0" smtClean="0"/>
                        <a:t>800</a:t>
                      </a:r>
                      <a:endParaRPr lang="en-US" sz="3600" dirty="0"/>
                    </a:p>
                  </a:txBody>
                  <a:tcPr anchor="ctr"/>
                </a:tc>
                <a:extLst>
                  <a:ext uri="{0D108BD9-81ED-4DB2-BD59-A6C34878D82A}">
                    <a16:rowId xmlns:a16="http://schemas.microsoft.com/office/drawing/2014/main" val="10004"/>
                  </a:ext>
                </a:extLst>
              </a:tr>
              <a:tr h="1046278">
                <a:tc>
                  <a:txBody>
                    <a:bodyPr/>
                    <a:lstStyle/>
                    <a:p>
                      <a:pPr algn="ctr"/>
                      <a:r>
                        <a:rPr lang="en-US" sz="3600" dirty="0" smtClean="0"/>
                        <a:t>1000</a:t>
                      </a:r>
                      <a:endParaRPr lang="en-US" sz="3600" dirty="0"/>
                    </a:p>
                  </a:txBody>
                  <a:tcPr anchor="ctr"/>
                </a:tc>
                <a:tc>
                  <a:txBody>
                    <a:bodyPr/>
                    <a:lstStyle/>
                    <a:p>
                      <a:pPr algn="ctr"/>
                      <a:r>
                        <a:rPr lang="en-US" sz="3600" dirty="0" smtClean="0"/>
                        <a:t>1000</a:t>
                      </a:r>
                      <a:endParaRPr lang="en-US" sz="3600" dirty="0"/>
                    </a:p>
                  </a:txBody>
                  <a:tcPr anchor="ctr"/>
                </a:tc>
                <a:tc>
                  <a:txBody>
                    <a:bodyPr/>
                    <a:lstStyle/>
                    <a:p>
                      <a:pPr algn="ctr"/>
                      <a:r>
                        <a:rPr lang="en-US" sz="3600" dirty="0" smtClean="0"/>
                        <a:t>1000</a:t>
                      </a:r>
                      <a:endParaRPr lang="en-US" sz="3600" dirty="0"/>
                    </a:p>
                  </a:txBody>
                  <a:tcPr anchor="ctr"/>
                </a:tc>
                <a:tc>
                  <a:txBody>
                    <a:bodyPr/>
                    <a:lstStyle/>
                    <a:p>
                      <a:pPr algn="ctr"/>
                      <a:r>
                        <a:rPr lang="en-US" sz="3600" dirty="0" smtClean="0"/>
                        <a:t>1000</a:t>
                      </a:r>
                      <a:endParaRPr lang="en-US" sz="3600" dirty="0"/>
                    </a:p>
                  </a:txBody>
                  <a:tcPr anchor="ctr"/>
                </a:tc>
                <a:tc>
                  <a:txBody>
                    <a:bodyPr/>
                    <a:lstStyle/>
                    <a:p>
                      <a:pPr algn="ctr"/>
                      <a:r>
                        <a:rPr lang="en-US" sz="3600" dirty="0" smtClean="0"/>
                        <a:t>1000</a:t>
                      </a:r>
                      <a:endParaRPr lang="en-US" sz="3600" dirty="0"/>
                    </a:p>
                  </a:txBody>
                  <a:tcPr anchor="ctr"/>
                </a:tc>
                <a:tc>
                  <a:txBody>
                    <a:bodyPr/>
                    <a:lstStyle/>
                    <a:p>
                      <a:pPr algn="ctr"/>
                      <a:r>
                        <a:rPr lang="en-US" sz="3600" dirty="0" smtClean="0"/>
                        <a:t>1000</a:t>
                      </a:r>
                      <a:endParaRPr lang="en-US" sz="3600" dirty="0"/>
                    </a:p>
                  </a:txBody>
                  <a:tcPr anchor="ctr"/>
                </a:tc>
                <a:extLst>
                  <a:ext uri="{0D108BD9-81ED-4DB2-BD59-A6C34878D82A}">
                    <a16:rowId xmlns:a16="http://schemas.microsoft.com/office/drawing/2014/main" val="10005"/>
                  </a:ext>
                </a:extLst>
              </a:tr>
            </a:tbl>
          </a:graphicData>
        </a:graphic>
      </p:graphicFrame>
      <p:sp>
        <p:nvSpPr>
          <p:cNvPr id="5" name="Action Button: Custom 4">
            <a:hlinkClick r:id="rId2" action="ppaction://hlinksldjump" highlightClick="1"/>
          </p:cNvPr>
          <p:cNvSpPr/>
          <p:nvPr/>
        </p:nvSpPr>
        <p:spPr>
          <a:xfrm>
            <a:off x="380997" y="1793874"/>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Action Button: Custom 5">
            <a:hlinkClick r:id="rId3" action="ppaction://hlinksldjump" highlightClick="1"/>
          </p:cNvPr>
          <p:cNvSpPr/>
          <p:nvPr/>
        </p:nvSpPr>
        <p:spPr>
          <a:xfrm>
            <a:off x="1812417" y="1793874"/>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4" action="ppaction://hlinksldjump" highlightClick="1"/>
          </p:cNvPr>
          <p:cNvSpPr/>
          <p:nvPr/>
        </p:nvSpPr>
        <p:spPr>
          <a:xfrm>
            <a:off x="3304667" y="1793874"/>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Custom 7">
            <a:hlinkClick r:id="rId5" action="ppaction://hlinksldjump" highlightClick="1"/>
          </p:cNvPr>
          <p:cNvSpPr/>
          <p:nvPr/>
        </p:nvSpPr>
        <p:spPr>
          <a:xfrm>
            <a:off x="4815386" y="1793874"/>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Action Button: Custom 8">
            <a:hlinkClick r:id="rId6" action="ppaction://hlinksldjump" highlightClick="1"/>
          </p:cNvPr>
          <p:cNvSpPr/>
          <p:nvPr/>
        </p:nvSpPr>
        <p:spPr>
          <a:xfrm>
            <a:off x="6296987" y="1789445"/>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Action Button: Custom 9">
            <a:hlinkClick r:id="rId7" action="ppaction://hlinksldjump" highlightClick="1"/>
          </p:cNvPr>
          <p:cNvSpPr/>
          <p:nvPr/>
        </p:nvSpPr>
        <p:spPr>
          <a:xfrm>
            <a:off x="7811150" y="1785016"/>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1" name="Action Button: Custom 10">
            <a:hlinkClick r:id="rId8" action="ppaction://hlinksldjump" highlightClick="1"/>
          </p:cNvPr>
          <p:cNvSpPr/>
          <p:nvPr/>
        </p:nvSpPr>
        <p:spPr>
          <a:xfrm>
            <a:off x="380997" y="2841680"/>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2" name="Action Button: Custom 11">
            <a:hlinkClick r:id="rId9" action="ppaction://hlinksldjump" highlightClick="1"/>
          </p:cNvPr>
          <p:cNvSpPr/>
          <p:nvPr/>
        </p:nvSpPr>
        <p:spPr>
          <a:xfrm>
            <a:off x="1917043" y="2782574"/>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Action Button: Custom 12">
            <a:hlinkClick r:id="rId10" action="ppaction://hlinksldjump" highlightClick="1"/>
          </p:cNvPr>
          <p:cNvSpPr/>
          <p:nvPr/>
        </p:nvSpPr>
        <p:spPr>
          <a:xfrm>
            <a:off x="3304667" y="2872778"/>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4" name="Action Button: Custom 13">
            <a:hlinkClick r:id="rId11" action="ppaction://hlinksldjump" highlightClick="1"/>
          </p:cNvPr>
          <p:cNvSpPr/>
          <p:nvPr/>
        </p:nvSpPr>
        <p:spPr>
          <a:xfrm>
            <a:off x="3304667" y="3896715"/>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 name="Action Button: Custom 14">
            <a:hlinkClick r:id="rId12" action="ppaction://hlinksldjump" highlightClick="1"/>
          </p:cNvPr>
          <p:cNvSpPr/>
          <p:nvPr/>
        </p:nvSpPr>
        <p:spPr>
          <a:xfrm>
            <a:off x="1917043" y="3896715"/>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6" name="Action Button: Custom 15">
            <a:hlinkClick r:id="rId13" action="ppaction://hlinksldjump" highlightClick="1"/>
          </p:cNvPr>
          <p:cNvSpPr/>
          <p:nvPr/>
        </p:nvSpPr>
        <p:spPr>
          <a:xfrm>
            <a:off x="7811150" y="2841680"/>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7" name="Action Button: Custom 16">
            <a:hlinkClick r:id="rId14" action="ppaction://hlinksldjump" highlightClick="1"/>
          </p:cNvPr>
          <p:cNvSpPr/>
          <p:nvPr/>
        </p:nvSpPr>
        <p:spPr>
          <a:xfrm>
            <a:off x="6296987" y="2813431"/>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8" name="Action Button: Custom 17">
            <a:hlinkClick r:id="rId15" action="ppaction://hlinksldjump" highlightClick="1"/>
          </p:cNvPr>
          <p:cNvSpPr/>
          <p:nvPr/>
        </p:nvSpPr>
        <p:spPr>
          <a:xfrm>
            <a:off x="4804283" y="2813431"/>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9" name="Action Button: Custom 18">
            <a:hlinkClick r:id="rId16" action="ppaction://hlinksldjump" highlightClick="1"/>
          </p:cNvPr>
          <p:cNvSpPr/>
          <p:nvPr/>
        </p:nvSpPr>
        <p:spPr>
          <a:xfrm>
            <a:off x="306750" y="3896715"/>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0" name="Action Button: Custom 19">
            <a:hlinkClick r:id="rId17" action="ppaction://hlinksldjump" highlightClick="1"/>
          </p:cNvPr>
          <p:cNvSpPr/>
          <p:nvPr/>
        </p:nvSpPr>
        <p:spPr>
          <a:xfrm>
            <a:off x="7811150" y="3910071"/>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1" name="Action Button: Custom 20">
            <a:hlinkClick r:id="rId18" action="ppaction://hlinksldjump" highlightClick="1"/>
          </p:cNvPr>
          <p:cNvSpPr/>
          <p:nvPr/>
        </p:nvSpPr>
        <p:spPr>
          <a:xfrm>
            <a:off x="6296956" y="3896715"/>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2" name="Action Button: Custom 21">
            <a:hlinkClick r:id="rId19" action="ppaction://hlinksldjump" highlightClick="1"/>
          </p:cNvPr>
          <p:cNvSpPr/>
          <p:nvPr/>
        </p:nvSpPr>
        <p:spPr>
          <a:xfrm>
            <a:off x="4804283" y="3896715"/>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3" name="Action Button: Custom 22">
            <a:hlinkClick r:id="rId20" action="ppaction://hlinksldjump" highlightClick="1"/>
          </p:cNvPr>
          <p:cNvSpPr/>
          <p:nvPr/>
        </p:nvSpPr>
        <p:spPr>
          <a:xfrm>
            <a:off x="6296987" y="5971427"/>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4" name="Action Button: Custom 23">
            <a:hlinkClick r:id="rId21" action="ppaction://hlinksldjump" highlightClick="1"/>
          </p:cNvPr>
          <p:cNvSpPr/>
          <p:nvPr/>
        </p:nvSpPr>
        <p:spPr>
          <a:xfrm>
            <a:off x="4815386" y="5971427"/>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5" name="Action Button: Custom 24">
            <a:hlinkClick r:id="rId22" action="ppaction://hlinksldjump" highlightClick="1"/>
          </p:cNvPr>
          <p:cNvSpPr/>
          <p:nvPr/>
        </p:nvSpPr>
        <p:spPr>
          <a:xfrm>
            <a:off x="3304667" y="5971427"/>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6" name="Action Button: Custom 25">
            <a:hlinkClick r:id="rId23" action="ppaction://hlinksldjump" highlightClick="1"/>
          </p:cNvPr>
          <p:cNvSpPr/>
          <p:nvPr/>
        </p:nvSpPr>
        <p:spPr>
          <a:xfrm>
            <a:off x="1917043" y="5971427"/>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7" name="Action Button: Custom 26">
            <a:hlinkClick r:id="rId24" action="ppaction://hlinksldjump" highlightClick="1"/>
          </p:cNvPr>
          <p:cNvSpPr/>
          <p:nvPr/>
        </p:nvSpPr>
        <p:spPr>
          <a:xfrm>
            <a:off x="380997" y="5971427"/>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8" name="Action Button: Custom 27">
            <a:hlinkClick r:id="rId25" action="ppaction://hlinksldjump" highlightClick="1"/>
          </p:cNvPr>
          <p:cNvSpPr/>
          <p:nvPr/>
        </p:nvSpPr>
        <p:spPr>
          <a:xfrm>
            <a:off x="380997" y="4920653"/>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9" name="Action Button: Custom 28">
            <a:hlinkClick r:id="rId26" action="ppaction://hlinksldjump" highlightClick="1"/>
          </p:cNvPr>
          <p:cNvSpPr/>
          <p:nvPr/>
        </p:nvSpPr>
        <p:spPr>
          <a:xfrm>
            <a:off x="1917043" y="4920653"/>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0" name="Action Button: Custom 29">
            <a:hlinkClick r:id="rId27" action="ppaction://hlinksldjump" highlightClick="1"/>
          </p:cNvPr>
          <p:cNvSpPr/>
          <p:nvPr/>
        </p:nvSpPr>
        <p:spPr>
          <a:xfrm>
            <a:off x="3304667" y="4920653"/>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1" name="Action Button: Custom 30">
            <a:hlinkClick r:id="rId28" action="ppaction://hlinksldjump" highlightClick="1"/>
          </p:cNvPr>
          <p:cNvSpPr/>
          <p:nvPr/>
        </p:nvSpPr>
        <p:spPr>
          <a:xfrm>
            <a:off x="4804283" y="4920653"/>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2" name="Action Button: Custom 31">
            <a:hlinkClick r:id="rId29" action="ppaction://hlinksldjump" highlightClick="1"/>
          </p:cNvPr>
          <p:cNvSpPr/>
          <p:nvPr/>
        </p:nvSpPr>
        <p:spPr>
          <a:xfrm>
            <a:off x="6296956" y="4920653"/>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3" name="Action Button: Custom 32">
            <a:hlinkClick r:id="rId30" action="ppaction://hlinksldjump" highlightClick="1"/>
          </p:cNvPr>
          <p:cNvSpPr/>
          <p:nvPr/>
        </p:nvSpPr>
        <p:spPr>
          <a:xfrm>
            <a:off x="7811150" y="4920653"/>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4" name="Action Button: Custom 33">
            <a:hlinkClick r:id="rId31" action="ppaction://hlinksldjump" highlightClick="1"/>
          </p:cNvPr>
          <p:cNvSpPr/>
          <p:nvPr/>
        </p:nvSpPr>
        <p:spPr>
          <a:xfrm>
            <a:off x="7811150" y="5984331"/>
            <a:ext cx="1042416" cy="52387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455104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r>
              <a:rPr lang="en-US" dirty="0" smtClean="0">
                <a:solidFill>
                  <a:srgbClr val="000000"/>
                </a:solidFill>
              </a:rPr>
              <a:t>What is a </a:t>
            </a:r>
            <a:r>
              <a:rPr lang="en-US" u="sng" dirty="0" err="1" smtClean="0">
                <a:solidFill>
                  <a:srgbClr val="000000"/>
                </a:solidFill>
              </a:rPr>
              <a:t>Silkie</a:t>
            </a:r>
            <a:r>
              <a:rPr lang="en-US" u="sng" dirty="0" smtClean="0">
                <a:solidFill>
                  <a:srgbClr val="000000"/>
                </a:solidFill>
              </a:rPr>
              <a:t> Bantam</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sz="3200" kern="1200" cap="all" spc="200" baseline="0" dirty="0" smtClean="0">
                <a:ln>
                  <a:noFill/>
                </a:ln>
                <a:solidFill>
                  <a:schemeClr val="bg1"/>
                </a:solidFill>
                <a:effectLst/>
                <a:latin typeface="+mj-lt"/>
                <a:ea typeface="+mj-ea"/>
                <a:cs typeface="+mj-cs"/>
              </a:rPr>
              <a:t>Name that chicken</a:t>
            </a:r>
            <a:r>
              <a:rPr lang="en-US" dirty="0" smtClean="0"/>
              <a:t> - 600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https://www.purelypoultry.com/images/silkie-bantam-chickens.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03413"/>
            <a:ext cx="4038600"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r>
              <a:rPr lang="en-US" dirty="0" smtClean="0">
                <a:solidFill>
                  <a:srgbClr val="000000"/>
                </a:solidFill>
              </a:rPr>
              <a:t>What is a </a:t>
            </a:r>
            <a:r>
              <a:rPr lang="en-US" u="sng" dirty="0" smtClean="0">
                <a:solidFill>
                  <a:srgbClr val="000000"/>
                </a:solidFill>
              </a:rPr>
              <a:t>White Crested Black Polish</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sz="3200" kern="1200" cap="all" spc="200" baseline="0" dirty="0" smtClean="0">
                <a:ln>
                  <a:noFill/>
                </a:ln>
                <a:solidFill>
                  <a:schemeClr val="bg1"/>
                </a:solidFill>
                <a:effectLst/>
                <a:latin typeface="+mj-lt"/>
                <a:ea typeface="+mj-ea"/>
                <a:cs typeface="+mj-cs"/>
              </a:rPr>
              <a:t>Name that chicken</a:t>
            </a:r>
            <a:r>
              <a:rPr lang="en-US" dirty="0" smtClean="0"/>
              <a:t> - 800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descr="http://www.polishbreedersclub.com/wcblue3.bmp"/>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val="0"/>
              </a:ext>
            </a:extLst>
          </a:blip>
          <a:srcRect l="3773" r="7817" b="7452"/>
          <a:stretch/>
        </p:blipFill>
        <p:spPr bwMode="auto">
          <a:xfrm>
            <a:off x="571457" y="1893266"/>
            <a:ext cx="3849882" cy="4050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55029" y="1806158"/>
            <a:ext cx="4038600" cy="4407408"/>
          </a:xfrm>
        </p:spPr>
        <p:txBody>
          <a:bodyPr/>
          <a:lstStyle/>
          <a:p>
            <a:r>
              <a:rPr lang="en-US" dirty="0" smtClean="0">
                <a:solidFill>
                  <a:srgbClr val="000000"/>
                </a:solidFill>
              </a:rPr>
              <a:t>What is a </a:t>
            </a:r>
            <a:r>
              <a:rPr lang="en-US" u="sng" dirty="0" smtClean="0">
                <a:solidFill>
                  <a:srgbClr val="000000"/>
                </a:solidFill>
              </a:rPr>
              <a:t>Buff Cochin</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sz="3200" kern="1200" cap="all" spc="200" baseline="0" dirty="0" smtClean="0">
                <a:ln>
                  <a:noFill/>
                </a:ln>
                <a:solidFill>
                  <a:schemeClr val="bg1"/>
                </a:solidFill>
                <a:effectLst/>
                <a:latin typeface="+mj-lt"/>
                <a:ea typeface="+mj-ea"/>
                <a:cs typeface="+mj-cs"/>
              </a:rPr>
              <a:t>Name that chicken</a:t>
            </a:r>
            <a:r>
              <a:rPr lang="en-US" dirty="0" smtClean="0"/>
              <a:t> - 1000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descr="http://media-cache-ak0.pinimg.com/736x/f7/46/51/f74651b6925f795ce565984e36e14bac.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285728" y="2373935"/>
            <a:ext cx="4362472" cy="3271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This breed of chicken lays the white eggs that we eat (table eggs).</a:t>
            </a:r>
            <a:endParaRPr lang="en-US" dirty="0"/>
          </a:p>
        </p:txBody>
      </p:sp>
      <p:sp>
        <p:nvSpPr>
          <p:cNvPr id="6" name="Content Placeholder 5"/>
          <p:cNvSpPr>
            <a:spLocks noGrp="1"/>
          </p:cNvSpPr>
          <p:nvPr>
            <p:ph sz="half" idx="2"/>
          </p:nvPr>
        </p:nvSpPr>
        <p:spPr/>
        <p:txBody>
          <a:bodyPr/>
          <a:lstStyle/>
          <a:p>
            <a:r>
              <a:rPr lang="en-US" dirty="0" smtClean="0">
                <a:solidFill>
                  <a:srgbClr val="000000"/>
                </a:solidFill>
              </a:rPr>
              <a:t>What is a </a:t>
            </a:r>
            <a:r>
              <a:rPr lang="en-US" u="sng" dirty="0" smtClean="0">
                <a:solidFill>
                  <a:srgbClr val="000000"/>
                </a:solidFill>
              </a:rPr>
              <a:t>White Leghorn</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dirty="0" smtClean="0"/>
              <a:t>Foghorn Leghorn - 200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429724" y="3177830"/>
            <a:ext cx="4343308" cy="3257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117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sz="3600" dirty="0" smtClean="0"/>
              <a:t>The average laying hen can lay an egg every 26 hours, meaning they can lay this many eggs in a year.</a:t>
            </a:r>
            <a:endParaRPr lang="en-US" sz="3600" dirty="0"/>
          </a:p>
        </p:txBody>
      </p:sp>
      <p:sp>
        <p:nvSpPr>
          <p:cNvPr id="6" name="Content Placeholder 5"/>
          <p:cNvSpPr>
            <a:spLocks noGrp="1"/>
          </p:cNvSpPr>
          <p:nvPr>
            <p:ph sz="half" idx="2"/>
          </p:nvPr>
        </p:nvSpPr>
        <p:spPr/>
        <p:txBody>
          <a:bodyPr>
            <a:normAutofit/>
          </a:bodyPr>
          <a:lstStyle/>
          <a:p>
            <a:r>
              <a:rPr lang="en-US" sz="3400" dirty="0" smtClean="0">
                <a:solidFill>
                  <a:srgbClr val="000000"/>
                </a:solidFill>
              </a:rPr>
              <a:t>How many is </a:t>
            </a:r>
            <a:r>
              <a:rPr lang="en-US" sz="3400" u="sng" dirty="0" smtClean="0">
                <a:solidFill>
                  <a:srgbClr val="000000"/>
                </a:solidFill>
              </a:rPr>
              <a:t>265</a:t>
            </a:r>
            <a:r>
              <a:rPr lang="en-US" sz="3400" dirty="0" smtClean="0">
                <a:solidFill>
                  <a:srgbClr val="000000"/>
                </a:solidFill>
              </a:rPr>
              <a:t> eggs per year?</a:t>
            </a:r>
            <a:endParaRPr lang="en-US" sz="3400" dirty="0">
              <a:solidFill>
                <a:srgbClr val="000000"/>
              </a:solidFill>
            </a:endParaRPr>
          </a:p>
        </p:txBody>
      </p:sp>
      <p:sp>
        <p:nvSpPr>
          <p:cNvPr id="3" name="Title 2"/>
          <p:cNvSpPr>
            <a:spLocks noGrp="1"/>
          </p:cNvSpPr>
          <p:nvPr>
            <p:ph type="title"/>
          </p:nvPr>
        </p:nvSpPr>
        <p:spPr/>
        <p:txBody>
          <a:bodyPr/>
          <a:lstStyle/>
          <a:p>
            <a:r>
              <a:rPr lang="en-US" dirty="0" smtClean="0"/>
              <a:t>Foghorn Leghorn - 400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495800" y="3431566"/>
            <a:ext cx="4387699" cy="29192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7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sz="3600" dirty="0" smtClean="0"/>
              <a:t>This is the number of days </a:t>
            </a:r>
            <a:r>
              <a:rPr lang="en-US" sz="3600" dirty="0" smtClean="0"/>
              <a:t>it </a:t>
            </a:r>
            <a:r>
              <a:rPr lang="en-US" sz="3600" dirty="0" smtClean="0"/>
              <a:t>takes to hatch an egg.</a:t>
            </a:r>
            <a:endParaRPr lang="en-US" sz="3600" dirty="0"/>
          </a:p>
        </p:txBody>
      </p:sp>
      <p:sp>
        <p:nvSpPr>
          <p:cNvPr id="6" name="Content Placeholder 5"/>
          <p:cNvSpPr>
            <a:spLocks noGrp="1"/>
          </p:cNvSpPr>
          <p:nvPr>
            <p:ph sz="half" idx="2"/>
          </p:nvPr>
        </p:nvSpPr>
        <p:spPr/>
        <p:txBody>
          <a:bodyPr/>
          <a:lstStyle/>
          <a:p>
            <a:r>
              <a:rPr lang="en-US" dirty="0" smtClean="0">
                <a:solidFill>
                  <a:srgbClr val="000000"/>
                </a:solidFill>
              </a:rPr>
              <a:t>What is </a:t>
            </a:r>
            <a:r>
              <a:rPr lang="en-US" u="sng" dirty="0" smtClean="0">
                <a:solidFill>
                  <a:srgbClr val="000000"/>
                </a:solidFill>
              </a:rPr>
              <a:t>21 days</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dirty="0" smtClean="0"/>
              <a:t>Foghorn Leghorn - 600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sz="3800" dirty="0" smtClean="0"/>
              <a:t>This is the </a:t>
            </a:r>
            <a:r>
              <a:rPr lang="en-US" sz="3800" dirty="0" smtClean="0"/>
              <a:t>age that </a:t>
            </a:r>
            <a:r>
              <a:rPr lang="en-US" sz="3800" dirty="0" smtClean="0"/>
              <a:t>laying hens reach sexual maturity and can begin to lay eggs. </a:t>
            </a:r>
            <a:endParaRPr lang="en-US" sz="3800" dirty="0"/>
          </a:p>
        </p:txBody>
      </p:sp>
      <p:sp>
        <p:nvSpPr>
          <p:cNvPr id="6" name="Content Placeholder 5"/>
          <p:cNvSpPr>
            <a:spLocks noGrp="1"/>
          </p:cNvSpPr>
          <p:nvPr>
            <p:ph sz="half" idx="2"/>
          </p:nvPr>
        </p:nvSpPr>
        <p:spPr/>
        <p:txBody>
          <a:bodyPr/>
          <a:lstStyle/>
          <a:p>
            <a:r>
              <a:rPr lang="en-US" dirty="0" smtClean="0">
                <a:solidFill>
                  <a:srgbClr val="000000"/>
                </a:solidFill>
              </a:rPr>
              <a:t>What is 6 months?</a:t>
            </a:r>
            <a:endParaRPr lang="en-US" dirty="0">
              <a:solidFill>
                <a:srgbClr val="000000"/>
              </a:solidFill>
            </a:endParaRPr>
          </a:p>
        </p:txBody>
      </p:sp>
      <p:sp>
        <p:nvSpPr>
          <p:cNvPr id="3" name="Title 2"/>
          <p:cNvSpPr>
            <a:spLocks noGrp="1"/>
          </p:cNvSpPr>
          <p:nvPr>
            <p:ph type="title"/>
          </p:nvPr>
        </p:nvSpPr>
        <p:spPr/>
        <p:txBody>
          <a:bodyPr/>
          <a:lstStyle/>
          <a:p>
            <a:r>
              <a:rPr lang="en-US" dirty="0" smtClean="0"/>
              <a:t>Foghorn Leghorn - 800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This cartoon character appeared on Cartoon Network’s Loony Tunes show. He has a strong “</a:t>
            </a:r>
            <a:r>
              <a:rPr lang="en-US" i="1" dirty="0" smtClean="0"/>
              <a:t>good </a:t>
            </a:r>
            <a:r>
              <a:rPr lang="en-US" i="1" dirty="0" err="1" smtClean="0"/>
              <a:t>ol</a:t>
            </a:r>
            <a:r>
              <a:rPr lang="en-US" i="1" dirty="0" smtClean="0"/>
              <a:t>’ boy</a:t>
            </a:r>
            <a:r>
              <a:rPr lang="en-US" dirty="0" smtClean="0"/>
              <a:t>” southern accent and is fond of saying “</a:t>
            </a:r>
            <a:r>
              <a:rPr lang="en-US" i="1" dirty="0" smtClean="0"/>
              <a:t>That's </a:t>
            </a:r>
            <a:r>
              <a:rPr lang="en-US" i="1" dirty="0"/>
              <a:t>a joke, ah say, that's a joke, son</a:t>
            </a:r>
            <a:r>
              <a:rPr lang="en-US" dirty="0" smtClean="0"/>
              <a:t>.”</a:t>
            </a:r>
            <a:endParaRPr lang="en-US" dirty="0"/>
          </a:p>
        </p:txBody>
      </p:sp>
      <p:sp>
        <p:nvSpPr>
          <p:cNvPr id="6" name="Content Placeholder 5"/>
          <p:cNvSpPr>
            <a:spLocks noGrp="1"/>
          </p:cNvSpPr>
          <p:nvPr>
            <p:ph sz="half" idx="2"/>
          </p:nvPr>
        </p:nvSpPr>
        <p:spPr/>
        <p:txBody>
          <a:bodyPr/>
          <a:lstStyle/>
          <a:p>
            <a:r>
              <a:rPr lang="en-US" dirty="0" smtClean="0">
                <a:solidFill>
                  <a:srgbClr val="000000"/>
                </a:solidFill>
              </a:rPr>
              <a:t>Who is </a:t>
            </a:r>
            <a:r>
              <a:rPr lang="en-US" u="sng" dirty="0" smtClean="0">
                <a:solidFill>
                  <a:srgbClr val="000000"/>
                </a:solidFill>
              </a:rPr>
              <a:t>Foghorn Leghorn</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dirty="0" smtClean="0"/>
              <a:t>Foghorn Leghorn - 1000</a:t>
            </a:r>
            <a:endParaRPr lang="en-US" dirty="0"/>
          </a:p>
        </p:txBody>
      </p:sp>
      <p:sp>
        <p:nvSpPr>
          <p:cNvPr id="4" name="Action Button: Home 3">
            <a:hlinkClick r:id="rId2" action="ppaction://hlinksldjump" highlightClick="1"/>
          </p:cNvPr>
          <p:cNvSpPr/>
          <p:nvPr/>
        </p:nvSpPr>
        <p:spPr>
          <a:xfrm>
            <a:off x="0" y="6340828"/>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280829" y="2765011"/>
            <a:ext cx="2717800" cy="3670300"/>
          </a:xfrm>
          <a:prstGeom prst="rect">
            <a:avLst/>
          </a:prstGeom>
        </p:spPr>
      </p:pic>
    </p:spTree>
    <p:extLst>
      <p:ext uri="{BB962C8B-B14F-4D97-AF65-F5344CB8AC3E}">
        <p14:creationId xmlns:p14="http://schemas.microsoft.com/office/powerpoint/2010/main" val="2347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r>
              <a:rPr lang="en-US" dirty="0" smtClean="0"/>
              <a:t>This is the name of the giant warehouse-like structures that house broiler chickens while they grow—from the time they arrive at the building from the hatchery until they are market age and weight.</a:t>
            </a:r>
            <a:endParaRPr lang="en-US" dirty="0"/>
          </a:p>
        </p:txBody>
      </p:sp>
      <p:sp>
        <p:nvSpPr>
          <p:cNvPr id="6" name="Content Placeholder 5"/>
          <p:cNvSpPr>
            <a:spLocks noGrp="1"/>
          </p:cNvSpPr>
          <p:nvPr>
            <p:ph sz="half" idx="2"/>
          </p:nvPr>
        </p:nvSpPr>
        <p:spPr>
          <a:xfrm>
            <a:off x="4648200" y="1719071"/>
            <a:ext cx="4038600" cy="4939497"/>
          </a:xfrm>
        </p:spPr>
        <p:txBody>
          <a:bodyPr>
            <a:normAutofit lnSpcReduction="10000"/>
          </a:bodyPr>
          <a:lstStyle/>
          <a:p>
            <a:r>
              <a:rPr lang="en-US" dirty="0" smtClean="0">
                <a:solidFill>
                  <a:srgbClr val="000000"/>
                </a:solidFill>
              </a:rPr>
              <a:t>What is a </a:t>
            </a:r>
            <a:r>
              <a:rPr lang="en-US" u="sng" dirty="0" err="1" smtClean="0">
                <a:solidFill>
                  <a:srgbClr val="000000"/>
                </a:solidFill>
              </a:rPr>
              <a:t>growout</a:t>
            </a:r>
            <a:r>
              <a:rPr lang="en-US" u="sng" dirty="0" smtClean="0">
                <a:solidFill>
                  <a:srgbClr val="000000"/>
                </a:solidFill>
              </a:rPr>
              <a:t> house</a:t>
            </a:r>
            <a:r>
              <a:rPr lang="en-US" dirty="0" smtClean="0">
                <a:solidFill>
                  <a:srgbClr val="000000"/>
                </a:solidFill>
              </a:rPr>
              <a:t>?</a:t>
            </a:r>
          </a:p>
          <a:p>
            <a:pPr lvl="1"/>
            <a:r>
              <a:rPr lang="en-US" dirty="0" err="1" smtClean="0">
                <a:solidFill>
                  <a:srgbClr val="000000"/>
                </a:solidFill>
              </a:rPr>
              <a:t>Growout</a:t>
            </a:r>
            <a:r>
              <a:rPr lang="en-US" dirty="0" smtClean="0">
                <a:solidFill>
                  <a:srgbClr val="000000"/>
                </a:solidFill>
              </a:rPr>
              <a:t> houses are long chicken houses, most commonly 400’ long and 40’ wide and house up to 20,000 birds. </a:t>
            </a:r>
          </a:p>
          <a:p>
            <a:pPr lvl="1"/>
            <a:r>
              <a:rPr lang="en-US" dirty="0" smtClean="0">
                <a:solidFill>
                  <a:srgbClr val="000000"/>
                </a:solidFill>
              </a:rPr>
              <a:t>Chickens in </a:t>
            </a:r>
            <a:r>
              <a:rPr lang="en-US" dirty="0" err="1" smtClean="0">
                <a:solidFill>
                  <a:srgbClr val="000000"/>
                </a:solidFill>
              </a:rPr>
              <a:t>growout</a:t>
            </a:r>
            <a:r>
              <a:rPr lang="en-US" dirty="0" smtClean="0">
                <a:solidFill>
                  <a:srgbClr val="000000"/>
                </a:solidFill>
              </a:rPr>
              <a:t> houses are from broiler breeders that produce fertilized eggs.</a:t>
            </a:r>
            <a:endParaRPr lang="en-US" dirty="0">
              <a:solidFill>
                <a:srgbClr val="000000"/>
              </a:solidFill>
            </a:endParaRPr>
          </a:p>
        </p:txBody>
      </p:sp>
      <p:sp>
        <p:nvSpPr>
          <p:cNvPr id="3" name="Title 2"/>
          <p:cNvSpPr>
            <a:spLocks noGrp="1"/>
          </p:cNvSpPr>
          <p:nvPr>
            <p:ph type="title"/>
          </p:nvPr>
        </p:nvSpPr>
        <p:spPr/>
        <p:txBody>
          <a:bodyPr/>
          <a:lstStyle/>
          <a:p>
            <a:r>
              <a:rPr lang="en-US" dirty="0" smtClean="0"/>
              <a:t>House Full of Chicks - 200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7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Being able to grow chickens year-round is not an easy task. Name 2 stressors that should be taken into consideration when raising chicken.</a:t>
            </a:r>
            <a:endParaRPr lang="en-US" dirty="0"/>
          </a:p>
        </p:txBody>
      </p:sp>
      <p:sp>
        <p:nvSpPr>
          <p:cNvPr id="6" name="Content Placeholder 5"/>
          <p:cNvSpPr>
            <a:spLocks noGrp="1"/>
          </p:cNvSpPr>
          <p:nvPr>
            <p:ph sz="half" idx="2"/>
          </p:nvPr>
        </p:nvSpPr>
        <p:spPr/>
        <p:txBody>
          <a:bodyPr/>
          <a:lstStyle/>
          <a:p>
            <a:r>
              <a:rPr lang="en-US" dirty="0" smtClean="0">
                <a:solidFill>
                  <a:srgbClr val="000000"/>
                </a:solidFill>
              </a:rPr>
              <a:t>Temperature</a:t>
            </a:r>
          </a:p>
          <a:p>
            <a:endParaRPr lang="en-US" dirty="0" smtClean="0">
              <a:solidFill>
                <a:srgbClr val="000000"/>
              </a:solidFill>
            </a:endParaRPr>
          </a:p>
          <a:p>
            <a:r>
              <a:rPr lang="en-US" dirty="0" smtClean="0">
                <a:solidFill>
                  <a:srgbClr val="000000"/>
                </a:solidFill>
              </a:rPr>
              <a:t>Access to feed and </a:t>
            </a:r>
            <a:r>
              <a:rPr lang="en-US" dirty="0" smtClean="0">
                <a:solidFill>
                  <a:srgbClr val="000000"/>
                </a:solidFill>
              </a:rPr>
              <a:t>water</a:t>
            </a:r>
          </a:p>
          <a:p>
            <a:endParaRPr lang="en-US" dirty="0" smtClean="0">
              <a:solidFill>
                <a:srgbClr val="000000"/>
              </a:solidFill>
            </a:endParaRPr>
          </a:p>
          <a:p>
            <a:r>
              <a:rPr lang="en-US" dirty="0" smtClean="0">
                <a:solidFill>
                  <a:srgbClr val="000000"/>
                </a:solidFill>
              </a:rPr>
              <a:t>Disease</a:t>
            </a:r>
          </a:p>
          <a:p>
            <a:endParaRPr lang="en-US" dirty="0" smtClean="0">
              <a:solidFill>
                <a:srgbClr val="000000"/>
              </a:solidFill>
            </a:endParaRPr>
          </a:p>
          <a:p>
            <a:r>
              <a:rPr lang="en-US" dirty="0" smtClean="0">
                <a:solidFill>
                  <a:srgbClr val="000000"/>
                </a:solidFill>
              </a:rPr>
              <a:t>Air quality</a:t>
            </a:r>
            <a:endParaRPr lang="en-US" dirty="0">
              <a:solidFill>
                <a:srgbClr val="000000"/>
              </a:solidFill>
            </a:endParaRPr>
          </a:p>
        </p:txBody>
      </p:sp>
      <p:sp>
        <p:nvSpPr>
          <p:cNvPr id="3" name="Title 2"/>
          <p:cNvSpPr>
            <a:spLocks noGrp="1"/>
          </p:cNvSpPr>
          <p:nvPr>
            <p:ph type="title"/>
          </p:nvPr>
        </p:nvSpPr>
        <p:spPr/>
        <p:txBody>
          <a:bodyPr/>
          <a:lstStyle/>
          <a:p>
            <a:r>
              <a:rPr lang="en-US" dirty="0" smtClean="0"/>
              <a:t>House Full of Chicks - 400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4" end="4"/>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p:cTn id="3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7200" y="1660572"/>
            <a:ext cx="4040188" cy="4465590"/>
          </a:xfrm>
        </p:spPr>
        <p:txBody>
          <a:bodyPr>
            <a:normAutofit/>
          </a:bodyPr>
          <a:lstStyle/>
          <a:p>
            <a:pPr marL="45720" indent="0">
              <a:buNone/>
            </a:pPr>
            <a:r>
              <a:rPr lang="en-US" sz="4000" dirty="0" smtClean="0"/>
              <a:t>The Poultry Capital of the WORLD is located in </a:t>
            </a:r>
            <a:r>
              <a:rPr lang="en-US" sz="4000" u="sng" dirty="0" smtClean="0"/>
              <a:t>this</a:t>
            </a:r>
            <a:r>
              <a:rPr lang="en-US" sz="4000" dirty="0" smtClean="0"/>
              <a:t> city and state.</a:t>
            </a:r>
          </a:p>
        </p:txBody>
      </p:sp>
      <p:sp>
        <p:nvSpPr>
          <p:cNvPr id="3" name="Title 2"/>
          <p:cNvSpPr>
            <a:spLocks noGrp="1"/>
          </p:cNvSpPr>
          <p:nvPr>
            <p:ph type="title"/>
          </p:nvPr>
        </p:nvSpPr>
        <p:spPr/>
        <p:txBody>
          <a:bodyPr/>
          <a:lstStyle/>
          <a:p>
            <a:r>
              <a:rPr lang="en-US" dirty="0" smtClean="0"/>
              <a:t>History of the Chicken - 200</a:t>
            </a:r>
            <a:endParaRPr lang="en-US" dirty="0"/>
          </a:p>
        </p:txBody>
      </p:sp>
      <p:grpSp>
        <p:nvGrpSpPr>
          <p:cNvPr id="9" name="Group 8"/>
          <p:cNvGrpSpPr/>
          <p:nvPr/>
        </p:nvGrpSpPr>
        <p:grpSpPr>
          <a:xfrm>
            <a:off x="4038740" y="1762445"/>
            <a:ext cx="3141332" cy="3422729"/>
            <a:chOff x="4364360" y="1762445"/>
            <a:chExt cx="4397900" cy="4791859"/>
          </a:xfrm>
        </p:grpSpPr>
        <p:pic>
          <p:nvPicPr>
            <p:cNvPr id="7" name="Content Placeholder 3" descr="Screen Shot 2014-10-08 at 10.39.19 AM.png"/>
            <p:cNvPicPr>
              <a:picLocks noChangeAspect="1"/>
            </p:cNvPicPr>
            <p:nvPr/>
          </p:nvPicPr>
          <p:blipFill rotWithShape="1">
            <a:blip r:embed="rId2" cstate="email">
              <a:extLst>
                <a:ext uri="{28A0092B-C50C-407E-A947-70E740481C1C}">
                  <a14:useLocalDpi xmlns:a14="http://schemas.microsoft.com/office/drawing/2010/main" val="0"/>
                </a:ext>
              </a:extLst>
            </a:blip>
            <a:srcRect t="28" b="-227"/>
            <a:stretch/>
          </p:blipFill>
          <p:spPr>
            <a:xfrm>
              <a:off x="4364360" y="1762445"/>
              <a:ext cx="4397900" cy="4791859"/>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4497388" y="2784575"/>
              <a:ext cx="3659396" cy="524233"/>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2"/>
                  </a:solidFill>
                </a:rPr>
                <a:t>Gainesville, Georgia</a:t>
              </a:r>
              <a:endParaRPr lang="en-US" dirty="0">
                <a:solidFill>
                  <a:schemeClr val="tx2"/>
                </a:solidFill>
              </a:endParaRPr>
            </a:p>
          </p:txBody>
        </p:sp>
      </p:grpSp>
      <p:sp>
        <p:nvSpPr>
          <p:cNvPr id="10" name="TextBox 9"/>
          <p:cNvSpPr txBox="1"/>
          <p:nvPr/>
        </p:nvSpPr>
        <p:spPr>
          <a:xfrm>
            <a:off x="381000" y="4981716"/>
            <a:ext cx="3983360" cy="1107996"/>
          </a:xfrm>
          <a:prstGeom prst="rect">
            <a:avLst/>
          </a:prstGeom>
          <a:noFill/>
        </p:spPr>
        <p:txBody>
          <a:bodyPr wrap="square" rtlCol="0">
            <a:spAutoFit/>
          </a:bodyPr>
          <a:lstStyle/>
          <a:p>
            <a:r>
              <a:rPr lang="en-US" sz="3300" dirty="0" smtClean="0"/>
              <a:t>Where is </a:t>
            </a:r>
            <a:r>
              <a:rPr lang="en-US" sz="3300" u="sng" dirty="0" smtClean="0"/>
              <a:t>Gainesville, Georgia</a:t>
            </a:r>
            <a:r>
              <a:rPr lang="en-US" sz="3300" dirty="0" smtClean="0"/>
              <a:t>?</a:t>
            </a:r>
            <a:endParaRPr lang="en-US" sz="3300" dirty="0"/>
          </a:p>
        </p:txBody>
      </p:sp>
      <p:sp>
        <p:nvSpPr>
          <p:cNvPr id="11" name="Action Button: Home 10">
            <a:hlinkClick r:id="rId3"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bwMode="auto">
          <a:xfrm>
            <a:off x="5257844" y="3852305"/>
            <a:ext cx="3630735" cy="2665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25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sz="3100" dirty="0" smtClean="0"/>
              <a:t>This is the substance that is illegal to administer to chickens in the </a:t>
            </a:r>
            <a:r>
              <a:rPr lang="en-US" sz="3100" dirty="0" err="1" smtClean="0"/>
              <a:t>growout</a:t>
            </a:r>
            <a:r>
              <a:rPr lang="en-US" sz="3100" dirty="0" smtClean="0"/>
              <a:t> </a:t>
            </a:r>
            <a:r>
              <a:rPr lang="en-US" sz="3100" dirty="0" smtClean="0"/>
              <a:t>house. It is also considered uneconomical and labor strenuous.</a:t>
            </a:r>
            <a:endParaRPr lang="en-US" sz="3100" dirty="0"/>
          </a:p>
        </p:txBody>
      </p:sp>
      <p:sp>
        <p:nvSpPr>
          <p:cNvPr id="6" name="Content Placeholder 5"/>
          <p:cNvSpPr>
            <a:spLocks noGrp="1"/>
          </p:cNvSpPr>
          <p:nvPr>
            <p:ph sz="half" idx="2"/>
          </p:nvPr>
        </p:nvSpPr>
        <p:spPr/>
        <p:txBody>
          <a:bodyPr/>
          <a:lstStyle/>
          <a:p>
            <a:r>
              <a:rPr lang="en-US" dirty="0" smtClean="0">
                <a:solidFill>
                  <a:srgbClr val="000000"/>
                </a:solidFill>
              </a:rPr>
              <a:t>What are</a:t>
            </a:r>
            <a:r>
              <a:rPr lang="en-US" u="sng" dirty="0" smtClean="0">
                <a:solidFill>
                  <a:srgbClr val="000000"/>
                </a:solidFill>
              </a:rPr>
              <a:t> growth hormones</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dirty="0" smtClean="0"/>
              <a:t>House Full of Chicks - 600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sz="3000" dirty="0" smtClean="0"/>
              <a:t>The temperature in the </a:t>
            </a:r>
            <a:r>
              <a:rPr lang="en-US" sz="3000" dirty="0" err="1" smtClean="0"/>
              <a:t>growout</a:t>
            </a:r>
            <a:r>
              <a:rPr lang="en-US" sz="3000" dirty="0" smtClean="0"/>
              <a:t> house remains the same throughout the year to ensure comfort and maximum meat yield for chickens. This is the system that regulates it.</a:t>
            </a:r>
            <a:endParaRPr lang="en-US" sz="3000" dirty="0"/>
          </a:p>
        </p:txBody>
      </p:sp>
      <p:sp>
        <p:nvSpPr>
          <p:cNvPr id="6" name="Content Placeholder 5"/>
          <p:cNvSpPr>
            <a:spLocks noGrp="1"/>
          </p:cNvSpPr>
          <p:nvPr>
            <p:ph sz="half" idx="2"/>
          </p:nvPr>
        </p:nvSpPr>
        <p:spPr/>
        <p:txBody>
          <a:bodyPr/>
          <a:lstStyle/>
          <a:p>
            <a:r>
              <a:rPr lang="en-US" dirty="0" smtClean="0">
                <a:solidFill>
                  <a:srgbClr val="000000"/>
                </a:solidFill>
              </a:rPr>
              <a:t>What is </a:t>
            </a:r>
            <a:r>
              <a:rPr lang="en-US" u="sng" dirty="0" smtClean="0">
                <a:solidFill>
                  <a:srgbClr val="000000"/>
                </a:solidFill>
              </a:rPr>
              <a:t>automated temperature control</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p:txBody>
          <a:bodyPr/>
          <a:lstStyle/>
          <a:p>
            <a:r>
              <a:rPr lang="en-US" dirty="0" smtClean="0"/>
              <a:t>House Full of Chicks - 800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sz="3300" dirty="0" smtClean="0"/>
              <a:t>This is the age broilers are considered ready for pick up and sent to the processing plant.</a:t>
            </a:r>
            <a:endParaRPr lang="en-US" sz="3300" dirty="0"/>
          </a:p>
        </p:txBody>
      </p:sp>
      <p:sp>
        <p:nvSpPr>
          <p:cNvPr id="6" name="Content Placeholder 5"/>
          <p:cNvSpPr>
            <a:spLocks noGrp="1"/>
          </p:cNvSpPr>
          <p:nvPr>
            <p:ph sz="half" idx="2"/>
          </p:nvPr>
        </p:nvSpPr>
        <p:spPr/>
        <p:txBody>
          <a:bodyPr/>
          <a:lstStyle/>
          <a:p>
            <a:r>
              <a:rPr lang="en-US" dirty="0" smtClean="0">
                <a:solidFill>
                  <a:srgbClr val="000000"/>
                </a:solidFill>
              </a:rPr>
              <a:t>What is </a:t>
            </a:r>
            <a:r>
              <a:rPr lang="en-US" u="sng" dirty="0" smtClean="0">
                <a:solidFill>
                  <a:srgbClr val="000000"/>
                </a:solidFill>
              </a:rPr>
              <a:t>5 weeks</a:t>
            </a:r>
            <a:r>
              <a:rPr lang="en-US" dirty="0" smtClean="0">
                <a:solidFill>
                  <a:srgbClr val="000000"/>
                </a:solidFill>
              </a:rPr>
              <a:t> of age?</a:t>
            </a:r>
            <a:endParaRPr lang="en-US" dirty="0">
              <a:solidFill>
                <a:srgbClr val="000000"/>
              </a:solidFill>
            </a:endParaRPr>
          </a:p>
        </p:txBody>
      </p:sp>
      <p:sp>
        <p:nvSpPr>
          <p:cNvPr id="3" name="Title 2"/>
          <p:cNvSpPr>
            <a:spLocks noGrp="1"/>
          </p:cNvSpPr>
          <p:nvPr>
            <p:ph type="title"/>
          </p:nvPr>
        </p:nvSpPr>
        <p:spPr/>
        <p:txBody>
          <a:bodyPr/>
          <a:lstStyle/>
          <a:p>
            <a:r>
              <a:rPr lang="en-US" dirty="0" smtClean="0"/>
              <a:t>House Full of Chicks - 1000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sz="4000" dirty="0" smtClean="0"/>
              <a:t>This activity was the reason why chickens were originally domesticated for human use.</a:t>
            </a:r>
            <a:endParaRPr lang="en-US" sz="4000" dirty="0"/>
          </a:p>
        </p:txBody>
      </p:sp>
      <p:sp>
        <p:nvSpPr>
          <p:cNvPr id="5" name="Content Placeholder 4"/>
          <p:cNvSpPr>
            <a:spLocks noGrp="1"/>
          </p:cNvSpPr>
          <p:nvPr>
            <p:ph sz="half" idx="2"/>
          </p:nvPr>
        </p:nvSpPr>
        <p:spPr/>
        <p:txBody>
          <a:bodyPr>
            <a:normAutofit/>
          </a:bodyPr>
          <a:lstStyle/>
          <a:p>
            <a:r>
              <a:rPr lang="en-US" sz="3600" dirty="0" smtClean="0">
                <a:solidFill>
                  <a:srgbClr val="000000"/>
                </a:solidFill>
              </a:rPr>
              <a:t>What is </a:t>
            </a:r>
            <a:r>
              <a:rPr lang="en-US" sz="3600" u="sng" dirty="0" smtClean="0">
                <a:solidFill>
                  <a:srgbClr val="000000"/>
                </a:solidFill>
              </a:rPr>
              <a:t>Chicken </a:t>
            </a:r>
            <a:r>
              <a:rPr lang="en-US" sz="3600" u="sng" dirty="0" smtClean="0">
                <a:solidFill>
                  <a:srgbClr val="000000"/>
                </a:solidFill>
              </a:rPr>
              <a:t>Fighting</a:t>
            </a:r>
            <a:r>
              <a:rPr lang="en-US" sz="3600" dirty="0" smtClean="0">
                <a:solidFill>
                  <a:srgbClr val="000000"/>
                </a:solidFill>
              </a:rPr>
              <a:t>?</a:t>
            </a:r>
          </a:p>
          <a:p>
            <a:endParaRPr lang="en-US" sz="3600" dirty="0" smtClean="0">
              <a:solidFill>
                <a:srgbClr val="000000"/>
              </a:solidFill>
            </a:endParaRPr>
          </a:p>
        </p:txBody>
      </p:sp>
      <p:sp>
        <p:nvSpPr>
          <p:cNvPr id="3" name="Title 2"/>
          <p:cNvSpPr>
            <a:spLocks noGrp="1"/>
          </p:cNvSpPr>
          <p:nvPr>
            <p:ph type="title"/>
          </p:nvPr>
        </p:nvSpPr>
        <p:spPr/>
        <p:txBody>
          <a:bodyPr/>
          <a:lstStyle/>
          <a:p>
            <a:r>
              <a:rPr lang="en-US" dirty="0" smtClean="0"/>
              <a:t>History of the Chicken - 400</a:t>
            </a:r>
            <a:endParaRPr lang="en-US" dirty="0"/>
          </a:p>
        </p:txBody>
      </p:sp>
      <p:sp>
        <p:nvSpPr>
          <p:cNvPr id="6" name="Action Button: Home 5">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hicken fight.gif"/>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4333" y1="38462" x2="34333" y2="38462"/>
                        <a14:foregroundMark x1="51000" y1="13986" x2="51000" y2="13986"/>
                        <a14:foregroundMark x1="33000" y1="79720" x2="33000" y2="79720"/>
                        <a14:foregroundMark x1="48333" y1="91259" x2="48333" y2="91259"/>
                        <a14:foregroundMark x1="12667" y1="84266" x2="12667" y2="84266"/>
                        <a14:foregroundMark x1="22333" y1="14336" x2="22333" y2="14336"/>
                        <a14:foregroundMark x1="25667" y1="11189" x2="25667" y2="11189"/>
                        <a14:foregroundMark x1="27333" y1="6643" x2="27333" y2="6643"/>
                        <a14:backgroundMark x1="16667" y1="37413" x2="16667" y2="37413"/>
                        <a14:backgroundMark x1="12333" y1="38112" x2="12333" y2="38112"/>
                        <a14:backgroundMark x1="38333" y1="33217" x2="38333" y2="33217"/>
                        <a14:backgroundMark x1="38333" y1="33217" x2="38333" y2="33217"/>
                      </a14:backgroundRemoval>
                    </a14:imgEffect>
                  </a14:imgLayer>
                </a14:imgProps>
              </a:ext>
              <a:ext uri="{28A0092B-C50C-407E-A947-70E740481C1C}">
                <a14:useLocalDpi xmlns:a14="http://schemas.microsoft.com/office/drawing/2010/main" val="0"/>
              </a:ext>
            </a:extLst>
          </a:blip>
          <a:stretch>
            <a:fillRect/>
          </a:stretch>
        </p:blipFill>
        <p:spPr>
          <a:xfrm>
            <a:off x="4770351" y="2965320"/>
            <a:ext cx="3810000" cy="3632200"/>
          </a:xfrm>
          <a:prstGeom prst="rect">
            <a:avLst/>
          </a:prstGeom>
        </p:spPr>
      </p:pic>
    </p:spTree>
    <p:extLst>
      <p:ext uri="{BB962C8B-B14F-4D97-AF65-F5344CB8AC3E}">
        <p14:creationId xmlns:p14="http://schemas.microsoft.com/office/powerpoint/2010/main" val="31596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sz="3200" dirty="0" smtClean="0"/>
              <a:t>This breed of chicken is the ancient precursor to the modern chicken, originating in South Asia.</a:t>
            </a:r>
            <a:endParaRPr lang="en-US" sz="3200" dirty="0"/>
          </a:p>
        </p:txBody>
      </p:sp>
      <p:sp>
        <p:nvSpPr>
          <p:cNvPr id="6" name="Content Placeholder 5"/>
          <p:cNvSpPr>
            <a:spLocks noGrp="1"/>
          </p:cNvSpPr>
          <p:nvPr>
            <p:ph sz="half" idx="2"/>
          </p:nvPr>
        </p:nvSpPr>
        <p:spPr>
          <a:xfrm>
            <a:off x="457200" y="5061299"/>
            <a:ext cx="4038600" cy="4407408"/>
          </a:xfrm>
        </p:spPr>
        <p:txBody>
          <a:bodyPr>
            <a:normAutofit/>
          </a:bodyPr>
          <a:lstStyle/>
          <a:p>
            <a:r>
              <a:rPr lang="en-US" sz="3600" dirty="0" smtClean="0">
                <a:solidFill>
                  <a:srgbClr val="000000"/>
                </a:solidFill>
              </a:rPr>
              <a:t>What is the </a:t>
            </a:r>
            <a:r>
              <a:rPr lang="en-US" sz="3600" u="sng" dirty="0" smtClean="0">
                <a:solidFill>
                  <a:srgbClr val="000000"/>
                </a:solidFill>
              </a:rPr>
              <a:t>Red </a:t>
            </a:r>
            <a:r>
              <a:rPr lang="en-US" sz="3600" u="sng" dirty="0" err="1" smtClean="0">
                <a:solidFill>
                  <a:srgbClr val="000000"/>
                </a:solidFill>
              </a:rPr>
              <a:t>Junglefowl</a:t>
            </a:r>
            <a:r>
              <a:rPr lang="en-US" sz="3600" dirty="0" smtClean="0">
                <a:solidFill>
                  <a:srgbClr val="000000"/>
                </a:solidFill>
              </a:rPr>
              <a:t>?</a:t>
            </a:r>
            <a:endParaRPr lang="en-US" sz="3600" dirty="0">
              <a:solidFill>
                <a:srgbClr val="000000"/>
              </a:solidFill>
            </a:endParaRPr>
          </a:p>
        </p:txBody>
      </p:sp>
      <p:sp>
        <p:nvSpPr>
          <p:cNvPr id="3" name="Title 2"/>
          <p:cNvSpPr>
            <a:spLocks noGrp="1"/>
          </p:cNvSpPr>
          <p:nvPr>
            <p:ph type="title"/>
          </p:nvPr>
        </p:nvSpPr>
        <p:spPr/>
        <p:txBody>
          <a:bodyPr/>
          <a:lstStyle/>
          <a:p>
            <a:r>
              <a:rPr lang="en-US" dirty="0" smtClean="0"/>
              <a:t>History of the Chicken - 600</a:t>
            </a:r>
            <a:endParaRPr lang="en-US" dirty="0"/>
          </a:p>
        </p:txBody>
      </p:sp>
      <p:sp>
        <p:nvSpPr>
          <p:cNvPr id="4" name="Action Button: Home 3">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edjunglefow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560" y="1731449"/>
            <a:ext cx="3356103" cy="4880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96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719071"/>
            <a:ext cx="4038600" cy="4950383"/>
          </a:xfrm>
        </p:spPr>
        <p:txBody>
          <a:bodyPr>
            <a:normAutofit/>
          </a:bodyPr>
          <a:lstStyle/>
          <a:p>
            <a:r>
              <a:rPr lang="en-US" dirty="0" smtClean="0"/>
              <a:t>In 1923, Mrs. Wilmer Steele of Sussex County, Delaware accidentally got 500 baby chicks instead of the 50 she had ordered. She raised and sold the chicks, thus pioneering </a:t>
            </a:r>
            <a:r>
              <a:rPr lang="en-US" u="sng" dirty="0" smtClean="0"/>
              <a:t>this</a:t>
            </a:r>
            <a:r>
              <a:rPr lang="en-US" dirty="0" smtClean="0"/>
              <a:t> division of the industry.</a:t>
            </a:r>
            <a:endParaRPr lang="en-US" dirty="0"/>
          </a:p>
        </p:txBody>
      </p:sp>
      <p:sp>
        <p:nvSpPr>
          <p:cNvPr id="6" name="Content Placeholder 5"/>
          <p:cNvSpPr>
            <a:spLocks noGrp="1"/>
          </p:cNvSpPr>
          <p:nvPr>
            <p:ph sz="half" idx="2"/>
          </p:nvPr>
        </p:nvSpPr>
        <p:spPr/>
        <p:txBody>
          <a:bodyPr>
            <a:normAutofit/>
          </a:bodyPr>
          <a:lstStyle/>
          <a:p>
            <a:r>
              <a:rPr lang="en-US" dirty="0" smtClean="0">
                <a:solidFill>
                  <a:srgbClr val="000000"/>
                </a:solidFill>
              </a:rPr>
              <a:t>What is the </a:t>
            </a:r>
            <a:r>
              <a:rPr lang="en-US" u="sng" dirty="0" smtClean="0">
                <a:solidFill>
                  <a:srgbClr val="000000"/>
                </a:solidFill>
              </a:rPr>
              <a:t>commercial broiler industry</a:t>
            </a:r>
            <a:r>
              <a:rPr lang="en-US" dirty="0" smtClean="0">
                <a:solidFill>
                  <a:srgbClr val="000000"/>
                </a:solidFill>
              </a:rPr>
              <a:t>?</a:t>
            </a:r>
          </a:p>
          <a:p>
            <a:pPr lvl="1"/>
            <a:r>
              <a:rPr lang="en-US" dirty="0" smtClean="0">
                <a:solidFill>
                  <a:srgbClr val="000000"/>
                </a:solidFill>
              </a:rPr>
              <a:t>Broilers are the chickens raised and sold for meat. The layer industry is responsible for table eggs.</a:t>
            </a:r>
            <a:endParaRPr lang="en-US" dirty="0">
              <a:solidFill>
                <a:srgbClr val="000000"/>
              </a:solidFill>
            </a:endParaRPr>
          </a:p>
        </p:txBody>
      </p:sp>
      <p:sp>
        <p:nvSpPr>
          <p:cNvPr id="3" name="Title 2"/>
          <p:cNvSpPr>
            <a:spLocks noGrp="1"/>
          </p:cNvSpPr>
          <p:nvPr>
            <p:ph type="title"/>
          </p:nvPr>
        </p:nvSpPr>
        <p:spPr/>
        <p:txBody>
          <a:bodyPr/>
          <a:lstStyle/>
          <a:p>
            <a:r>
              <a:rPr lang="en-US" dirty="0" smtClean="0"/>
              <a:t>History of the Chicken - 800</a:t>
            </a:r>
            <a:endParaRPr lang="en-US" dirty="0"/>
          </a:p>
        </p:txBody>
      </p:sp>
      <p:sp>
        <p:nvSpPr>
          <p:cNvPr id="7" name="Action Button: Home 6">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6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dirty="0" smtClean="0"/>
              <a:t>This type of business integration means that one company owns or contracts all aspects of the process and is the model that is used in the poultry industry.</a:t>
            </a:r>
            <a:endParaRPr lang="en-US" dirty="0"/>
          </a:p>
        </p:txBody>
      </p:sp>
      <p:sp>
        <p:nvSpPr>
          <p:cNvPr id="6" name="Content Placeholder 5"/>
          <p:cNvSpPr>
            <a:spLocks noGrp="1"/>
          </p:cNvSpPr>
          <p:nvPr>
            <p:ph sz="half" idx="2"/>
          </p:nvPr>
        </p:nvSpPr>
        <p:spPr>
          <a:xfrm>
            <a:off x="4648200" y="1719071"/>
            <a:ext cx="4038600" cy="4695295"/>
          </a:xfrm>
        </p:spPr>
        <p:txBody>
          <a:bodyPr>
            <a:normAutofit/>
          </a:bodyPr>
          <a:lstStyle/>
          <a:p>
            <a:r>
              <a:rPr lang="en-US" dirty="0" smtClean="0">
                <a:solidFill>
                  <a:srgbClr val="000000"/>
                </a:solidFill>
              </a:rPr>
              <a:t>What is </a:t>
            </a:r>
            <a:r>
              <a:rPr lang="en-US" u="sng" dirty="0" smtClean="0">
                <a:solidFill>
                  <a:srgbClr val="000000"/>
                </a:solidFill>
              </a:rPr>
              <a:t>vertical integration</a:t>
            </a:r>
            <a:r>
              <a:rPr lang="en-US" dirty="0" smtClean="0">
                <a:solidFill>
                  <a:srgbClr val="000000"/>
                </a:solidFill>
              </a:rPr>
              <a:t>?</a:t>
            </a:r>
          </a:p>
          <a:p>
            <a:pPr lvl="1"/>
            <a:r>
              <a:rPr lang="en-US" dirty="0" smtClean="0">
                <a:solidFill>
                  <a:srgbClr val="000000"/>
                </a:solidFill>
              </a:rPr>
              <a:t>The poultry industry is vertically integrated, this means that one parent company owns everything from growing the chickens to the processing of them at market age. Think: they own it from the ground up.</a:t>
            </a:r>
            <a:endParaRPr lang="en-US" dirty="0">
              <a:solidFill>
                <a:srgbClr val="000000"/>
              </a:solidFill>
            </a:endParaRPr>
          </a:p>
        </p:txBody>
      </p:sp>
      <p:sp>
        <p:nvSpPr>
          <p:cNvPr id="3" name="Title 2"/>
          <p:cNvSpPr>
            <a:spLocks noGrp="1"/>
          </p:cNvSpPr>
          <p:nvPr>
            <p:ph type="title"/>
          </p:nvPr>
        </p:nvSpPr>
        <p:spPr/>
        <p:txBody>
          <a:bodyPr/>
          <a:lstStyle/>
          <a:p>
            <a:r>
              <a:rPr lang="en-US" dirty="0" smtClean="0"/>
              <a:t>History of the Chicken - 1000</a:t>
            </a:r>
            <a:endParaRPr lang="en-US" dirty="0"/>
          </a:p>
        </p:txBody>
      </p:sp>
      <p:sp>
        <p:nvSpPr>
          <p:cNvPr id="4" name="Action Button: Home 3">
            <a:hlinkClick r:id="rId2" action="ppaction://hlinksldjump" highlightClick="1"/>
          </p:cNvPr>
          <p:cNvSpPr/>
          <p:nvPr/>
        </p:nvSpPr>
        <p:spPr>
          <a:xfrm>
            <a:off x="6529"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6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18690" y="1719072"/>
            <a:ext cx="4329510" cy="4407408"/>
          </a:xfrm>
        </p:spPr>
        <p:txBody>
          <a:bodyPr>
            <a:normAutofit/>
          </a:bodyPr>
          <a:lstStyle/>
          <a:p>
            <a:r>
              <a:rPr lang="en-US" sz="3000" dirty="0" smtClean="0"/>
              <a:t>This is the name of the process by which chickens are </a:t>
            </a:r>
            <a:r>
              <a:rPr lang="en-US" sz="3000" dirty="0" smtClean="0"/>
              <a:t>____ </a:t>
            </a:r>
            <a:r>
              <a:rPr lang="en-US" sz="3000" dirty="0" smtClean="0"/>
              <a:t>upside down by hand. It is also the first step in processing a chicken.</a:t>
            </a:r>
            <a:endParaRPr lang="en-US" sz="3000" dirty="0"/>
          </a:p>
        </p:txBody>
      </p:sp>
      <p:sp>
        <p:nvSpPr>
          <p:cNvPr id="5" name="Content Placeholder 4"/>
          <p:cNvSpPr>
            <a:spLocks noGrp="1"/>
          </p:cNvSpPr>
          <p:nvPr>
            <p:ph sz="half" idx="2"/>
          </p:nvPr>
        </p:nvSpPr>
        <p:spPr/>
        <p:txBody>
          <a:bodyPr/>
          <a:lstStyle/>
          <a:p>
            <a:r>
              <a:rPr lang="en-US" sz="3000" dirty="0" smtClean="0">
                <a:solidFill>
                  <a:srgbClr val="000000"/>
                </a:solidFill>
              </a:rPr>
              <a:t>What is </a:t>
            </a:r>
            <a:r>
              <a:rPr lang="en-US" sz="3000" b="1" u="sng" dirty="0" smtClean="0">
                <a:solidFill>
                  <a:srgbClr val="000000"/>
                </a:solidFill>
              </a:rPr>
              <a:t>hanging</a:t>
            </a:r>
            <a:r>
              <a:rPr lang="en-US" sz="3000" b="1" dirty="0" smtClean="0">
                <a:solidFill>
                  <a:srgbClr val="000000"/>
                </a:solidFill>
              </a:rPr>
              <a:t>?</a:t>
            </a:r>
          </a:p>
          <a:p>
            <a:pPr lvl="1"/>
            <a:r>
              <a:rPr lang="en-US" b="1" dirty="0" smtClean="0">
                <a:solidFill>
                  <a:srgbClr val="000000"/>
                </a:solidFill>
              </a:rPr>
              <a:t>The </a:t>
            </a:r>
            <a:r>
              <a:rPr lang="en-US" b="1" dirty="0">
                <a:solidFill>
                  <a:srgbClr val="000000"/>
                </a:solidFill>
              </a:rPr>
              <a:t>chickens are individually picked up and hung on the shackles upside </a:t>
            </a:r>
            <a:r>
              <a:rPr lang="en-US" b="1" dirty="0" smtClean="0">
                <a:solidFill>
                  <a:srgbClr val="000000"/>
                </a:solidFill>
              </a:rPr>
              <a:t>down. </a:t>
            </a:r>
            <a:endParaRPr lang="en-US" b="1" dirty="0">
              <a:solidFill>
                <a:srgbClr val="000000"/>
              </a:solidFill>
            </a:endParaRPr>
          </a:p>
          <a:p>
            <a:pPr lvl="1"/>
            <a:r>
              <a:rPr lang="en-US" b="1" dirty="0" smtClean="0">
                <a:solidFill>
                  <a:srgbClr val="000000"/>
                </a:solidFill>
              </a:rPr>
              <a:t>Dirty</a:t>
            </a:r>
          </a:p>
          <a:p>
            <a:pPr lvl="1"/>
            <a:r>
              <a:rPr lang="en-US" b="1" dirty="0" smtClean="0">
                <a:solidFill>
                  <a:srgbClr val="000000"/>
                </a:solidFill>
              </a:rPr>
              <a:t>Labor-intensive</a:t>
            </a:r>
            <a:endParaRPr lang="en-US" b="1" dirty="0">
              <a:solidFill>
                <a:srgbClr val="000000"/>
              </a:solidFill>
            </a:endParaRPr>
          </a:p>
          <a:p>
            <a:endParaRPr lang="en-US" dirty="0">
              <a:solidFill>
                <a:srgbClr val="000000"/>
              </a:solidFill>
            </a:endParaRPr>
          </a:p>
        </p:txBody>
      </p:sp>
      <p:sp>
        <p:nvSpPr>
          <p:cNvPr id="3" name="Title 2"/>
          <p:cNvSpPr>
            <a:spLocks noGrp="1"/>
          </p:cNvSpPr>
          <p:nvPr>
            <p:ph type="title"/>
          </p:nvPr>
        </p:nvSpPr>
        <p:spPr/>
        <p:txBody>
          <a:bodyPr/>
          <a:lstStyle/>
          <a:p>
            <a:r>
              <a:rPr lang="en-US" dirty="0">
                <a:solidFill>
                  <a:srgbClr val="FFFFFF"/>
                </a:solidFill>
              </a:rPr>
              <a:t>Process that </a:t>
            </a:r>
            <a:r>
              <a:rPr lang="en-US" dirty="0" smtClean="0">
                <a:solidFill>
                  <a:srgbClr val="FFFFFF"/>
                </a:solidFill>
              </a:rPr>
              <a:t>Chicken - 200</a:t>
            </a:r>
            <a:endParaRPr lang="en-US" dirty="0"/>
          </a:p>
        </p:txBody>
      </p:sp>
      <p:sp>
        <p:nvSpPr>
          <p:cNvPr id="6" name="Action Button: Home 5">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4" descr="IMG_056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21583" y="2362372"/>
            <a:ext cx="4240677" cy="3181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2" end="2"/>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1" nodeType="clickEffect">
                                  <p:stCondLst>
                                    <p:cond delay="0"/>
                                  </p:stCondLst>
                                  <p:childTnLst>
                                    <p:anim calcmode="lin" valueType="num">
                                      <p:cBhvr>
                                        <p:cTn id="40" dur="1000"/>
                                        <p:tgtEl>
                                          <p:spTgt spid="5">
                                            <p:txEl>
                                              <p:pRg st="0" end="0"/>
                                            </p:txEl>
                                          </p:spTgt>
                                        </p:tgtEl>
                                        <p:attrNameLst>
                                          <p:attrName>ppt_w</p:attrName>
                                        </p:attrNameLst>
                                      </p:cBhvr>
                                      <p:tavLst>
                                        <p:tav tm="0">
                                          <p:val>
                                            <p:strVal val="ppt_w"/>
                                          </p:val>
                                        </p:tav>
                                        <p:tav tm="100000">
                                          <p:val>
                                            <p:fltVal val="0"/>
                                          </p:val>
                                        </p:tav>
                                      </p:tavLst>
                                    </p:anim>
                                    <p:anim calcmode="lin" valueType="num">
                                      <p:cBhvr>
                                        <p:cTn id="41" dur="1000"/>
                                        <p:tgtEl>
                                          <p:spTgt spid="5">
                                            <p:txEl>
                                              <p:pRg st="0" end="0"/>
                                            </p:txEl>
                                          </p:spTgt>
                                        </p:tgtEl>
                                        <p:attrNameLst>
                                          <p:attrName>ppt_h</p:attrName>
                                        </p:attrNameLst>
                                      </p:cBhvr>
                                      <p:tavLst>
                                        <p:tav tm="0">
                                          <p:val>
                                            <p:strVal val="ppt_h"/>
                                          </p:val>
                                        </p:tav>
                                        <p:tav tm="100000">
                                          <p:val>
                                            <p:fltVal val="0"/>
                                          </p:val>
                                        </p:tav>
                                      </p:tavLst>
                                    </p:anim>
                                    <p:anim calcmode="lin" valueType="num">
                                      <p:cBhvr>
                                        <p:cTn id="42" dur="1000"/>
                                        <p:tgtEl>
                                          <p:spTgt spid="5">
                                            <p:txEl>
                                              <p:pRg st="0" end="0"/>
                                            </p:txEl>
                                          </p:spTgt>
                                        </p:tgtEl>
                                        <p:attrNameLst>
                                          <p:attrName>style.rotation</p:attrName>
                                        </p:attrNameLst>
                                      </p:cBhvr>
                                      <p:tavLst>
                                        <p:tav tm="0">
                                          <p:val>
                                            <p:fltVal val="0"/>
                                          </p:val>
                                        </p:tav>
                                        <p:tav tm="100000">
                                          <p:val>
                                            <p:fltVal val="90"/>
                                          </p:val>
                                        </p:tav>
                                      </p:tavLst>
                                    </p:anim>
                                    <p:animEffect transition="out" filter="fade">
                                      <p:cBhvr>
                                        <p:cTn id="43" dur="1000"/>
                                        <p:tgtEl>
                                          <p:spTgt spid="5">
                                            <p:txEl>
                                              <p:pRg st="0" end="0"/>
                                            </p:txEl>
                                          </p:spTgt>
                                        </p:tgtEl>
                                      </p:cBhvr>
                                    </p:animEffect>
                                    <p:set>
                                      <p:cBhvr>
                                        <p:cTn id="44" dur="1" fill="hold">
                                          <p:stCondLst>
                                            <p:cond delay="999"/>
                                          </p:stCondLst>
                                        </p:cTn>
                                        <p:tgtEl>
                                          <p:spTgt spid="5">
                                            <p:txEl>
                                              <p:pRg st="0" end="0"/>
                                            </p:txEl>
                                          </p:spTgt>
                                        </p:tgtEl>
                                        <p:attrNameLst>
                                          <p:attrName>style.visibility</p:attrName>
                                        </p:attrNameLst>
                                      </p:cBhvr>
                                      <p:to>
                                        <p:strVal val="hidden"/>
                                      </p:to>
                                    </p:set>
                                  </p:childTnLst>
                                </p:cTn>
                              </p:par>
                              <p:par>
                                <p:cTn id="45" presetID="31" presetClass="exit" presetSubtype="0" fill="hold" grpId="1" nodeType="withEffect">
                                  <p:stCondLst>
                                    <p:cond delay="0"/>
                                  </p:stCondLst>
                                  <p:childTnLst>
                                    <p:anim calcmode="lin" valueType="num">
                                      <p:cBhvr>
                                        <p:cTn id="46" dur="1000"/>
                                        <p:tgtEl>
                                          <p:spTgt spid="5">
                                            <p:txEl>
                                              <p:pRg st="1" end="1"/>
                                            </p:txEl>
                                          </p:spTgt>
                                        </p:tgtEl>
                                        <p:attrNameLst>
                                          <p:attrName>ppt_w</p:attrName>
                                        </p:attrNameLst>
                                      </p:cBhvr>
                                      <p:tavLst>
                                        <p:tav tm="0">
                                          <p:val>
                                            <p:strVal val="ppt_w"/>
                                          </p:val>
                                        </p:tav>
                                        <p:tav tm="100000">
                                          <p:val>
                                            <p:fltVal val="0"/>
                                          </p:val>
                                        </p:tav>
                                      </p:tavLst>
                                    </p:anim>
                                    <p:anim calcmode="lin" valueType="num">
                                      <p:cBhvr>
                                        <p:cTn id="47" dur="1000"/>
                                        <p:tgtEl>
                                          <p:spTgt spid="5">
                                            <p:txEl>
                                              <p:pRg st="1" end="1"/>
                                            </p:txEl>
                                          </p:spTgt>
                                        </p:tgtEl>
                                        <p:attrNameLst>
                                          <p:attrName>ppt_h</p:attrName>
                                        </p:attrNameLst>
                                      </p:cBhvr>
                                      <p:tavLst>
                                        <p:tav tm="0">
                                          <p:val>
                                            <p:strVal val="ppt_h"/>
                                          </p:val>
                                        </p:tav>
                                        <p:tav tm="100000">
                                          <p:val>
                                            <p:fltVal val="0"/>
                                          </p:val>
                                        </p:tav>
                                      </p:tavLst>
                                    </p:anim>
                                    <p:anim calcmode="lin" valueType="num">
                                      <p:cBhvr>
                                        <p:cTn id="4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49" dur="1000"/>
                                        <p:tgtEl>
                                          <p:spTgt spid="5">
                                            <p:txEl>
                                              <p:pRg st="1" end="1"/>
                                            </p:txEl>
                                          </p:spTgt>
                                        </p:tgtEl>
                                      </p:cBhvr>
                                    </p:animEffect>
                                    <p:set>
                                      <p:cBhvr>
                                        <p:cTn id="50" dur="1" fill="hold">
                                          <p:stCondLst>
                                            <p:cond delay="999"/>
                                          </p:stCondLst>
                                        </p:cTn>
                                        <p:tgtEl>
                                          <p:spTgt spid="5">
                                            <p:txEl>
                                              <p:pRg st="1" end="1"/>
                                            </p:txEl>
                                          </p:spTgt>
                                        </p:tgtEl>
                                        <p:attrNameLst>
                                          <p:attrName>style.visibility</p:attrName>
                                        </p:attrNameLst>
                                      </p:cBhvr>
                                      <p:to>
                                        <p:strVal val="hidden"/>
                                      </p:to>
                                    </p:set>
                                  </p:childTnLst>
                                </p:cTn>
                              </p:par>
                              <p:par>
                                <p:cTn id="51" presetID="31" presetClass="exit" presetSubtype="0" fill="hold" grpId="1" nodeType="withEffect">
                                  <p:stCondLst>
                                    <p:cond delay="0"/>
                                  </p:stCondLst>
                                  <p:childTnLst>
                                    <p:anim calcmode="lin" valueType="num">
                                      <p:cBhvr>
                                        <p:cTn id="52" dur="1000"/>
                                        <p:tgtEl>
                                          <p:spTgt spid="5">
                                            <p:txEl>
                                              <p:pRg st="2" end="2"/>
                                            </p:txEl>
                                          </p:spTgt>
                                        </p:tgtEl>
                                        <p:attrNameLst>
                                          <p:attrName>ppt_w</p:attrName>
                                        </p:attrNameLst>
                                      </p:cBhvr>
                                      <p:tavLst>
                                        <p:tav tm="0">
                                          <p:val>
                                            <p:strVal val="ppt_w"/>
                                          </p:val>
                                        </p:tav>
                                        <p:tav tm="100000">
                                          <p:val>
                                            <p:fltVal val="0"/>
                                          </p:val>
                                        </p:tav>
                                      </p:tavLst>
                                    </p:anim>
                                    <p:anim calcmode="lin" valueType="num">
                                      <p:cBhvr>
                                        <p:cTn id="53" dur="1000"/>
                                        <p:tgtEl>
                                          <p:spTgt spid="5">
                                            <p:txEl>
                                              <p:pRg st="2" end="2"/>
                                            </p:txEl>
                                          </p:spTgt>
                                        </p:tgtEl>
                                        <p:attrNameLst>
                                          <p:attrName>ppt_h</p:attrName>
                                        </p:attrNameLst>
                                      </p:cBhvr>
                                      <p:tavLst>
                                        <p:tav tm="0">
                                          <p:val>
                                            <p:strVal val="ppt_h"/>
                                          </p:val>
                                        </p:tav>
                                        <p:tav tm="100000">
                                          <p:val>
                                            <p:fltVal val="0"/>
                                          </p:val>
                                        </p:tav>
                                      </p:tavLst>
                                    </p:anim>
                                    <p:anim calcmode="lin" valueType="num">
                                      <p:cBhvr>
                                        <p:cTn id="5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55" dur="1000"/>
                                        <p:tgtEl>
                                          <p:spTgt spid="5">
                                            <p:txEl>
                                              <p:pRg st="2" end="2"/>
                                            </p:txEl>
                                          </p:spTgt>
                                        </p:tgtEl>
                                      </p:cBhvr>
                                    </p:animEffect>
                                    <p:set>
                                      <p:cBhvr>
                                        <p:cTn id="56" dur="1" fill="hold">
                                          <p:stCondLst>
                                            <p:cond delay="999"/>
                                          </p:stCondLst>
                                        </p:cTn>
                                        <p:tgtEl>
                                          <p:spTgt spid="5">
                                            <p:txEl>
                                              <p:pRg st="2" end="2"/>
                                            </p:txEl>
                                          </p:spTgt>
                                        </p:tgtEl>
                                        <p:attrNameLst>
                                          <p:attrName>style.visibility</p:attrName>
                                        </p:attrNameLst>
                                      </p:cBhvr>
                                      <p:to>
                                        <p:strVal val="hidden"/>
                                      </p:to>
                                    </p:set>
                                  </p:childTnLst>
                                </p:cTn>
                              </p:par>
                              <p:par>
                                <p:cTn id="57" presetID="31" presetClass="exit" presetSubtype="0" fill="hold" grpId="1" nodeType="withEffect">
                                  <p:stCondLst>
                                    <p:cond delay="0"/>
                                  </p:stCondLst>
                                  <p:childTnLst>
                                    <p:anim calcmode="lin" valueType="num">
                                      <p:cBhvr>
                                        <p:cTn id="58" dur="1000"/>
                                        <p:tgtEl>
                                          <p:spTgt spid="5">
                                            <p:txEl>
                                              <p:pRg st="3" end="3"/>
                                            </p:txEl>
                                          </p:spTgt>
                                        </p:tgtEl>
                                        <p:attrNameLst>
                                          <p:attrName>ppt_w</p:attrName>
                                        </p:attrNameLst>
                                      </p:cBhvr>
                                      <p:tavLst>
                                        <p:tav tm="0">
                                          <p:val>
                                            <p:strVal val="ppt_w"/>
                                          </p:val>
                                        </p:tav>
                                        <p:tav tm="100000">
                                          <p:val>
                                            <p:fltVal val="0"/>
                                          </p:val>
                                        </p:tav>
                                      </p:tavLst>
                                    </p:anim>
                                    <p:anim calcmode="lin" valueType="num">
                                      <p:cBhvr>
                                        <p:cTn id="59" dur="1000"/>
                                        <p:tgtEl>
                                          <p:spTgt spid="5">
                                            <p:txEl>
                                              <p:pRg st="3" end="3"/>
                                            </p:txEl>
                                          </p:spTgt>
                                        </p:tgtEl>
                                        <p:attrNameLst>
                                          <p:attrName>ppt_h</p:attrName>
                                        </p:attrNameLst>
                                      </p:cBhvr>
                                      <p:tavLst>
                                        <p:tav tm="0">
                                          <p:val>
                                            <p:strVal val="ppt_h"/>
                                          </p:val>
                                        </p:tav>
                                        <p:tav tm="100000">
                                          <p:val>
                                            <p:fltVal val="0"/>
                                          </p:val>
                                        </p:tav>
                                      </p:tavLst>
                                    </p:anim>
                                    <p:anim calcmode="lin" valueType="num">
                                      <p:cBhvr>
                                        <p:cTn id="6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61" dur="1000"/>
                                        <p:tgtEl>
                                          <p:spTgt spid="5">
                                            <p:txEl>
                                              <p:pRg st="3" end="3"/>
                                            </p:txEl>
                                          </p:spTgt>
                                        </p:tgtEl>
                                      </p:cBhvr>
                                    </p:animEffect>
                                    <p:set>
                                      <p:cBhvr>
                                        <p:cTn id="62" dur="1" fill="hold">
                                          <p:stCondLst>
                                            <p:cond delay="999"/>
                                          </p:stCondLst>
                                        </p:cTn>
                                        <p:tgtEl>
                                          <p:spTgt spid="5">
                                            <p:txEl>
                                              <p:pRg st="3" end="3"/>
                                            </p:txEl>
                                          </p:spTgt>
                                        </p:tgtEl>
                                        <p:attrNameLst>
                                          <p:attrName>style.visibility</p:attrName>
                                        </p:attrNameLst>
                                      </p:cBhvr>
                                      <p:to>
                                        <p:strVal val="hidden"/>
                                      </p:to>
                                    </p:set>
                                  </p:childTnLst>
                                </p:cTn>
                              </p:par>
                            </p:childTnLst>
                          </p:cTn>
                        </p:par>
                        <p:par>
                          <p:cTn id="63" fill="hold">
                            <p:stCondLst>
                              <p:cond delay="1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5"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4000" dirty="0" smtClean="0"/>
              <a:t>The purpose of </a:t>
            </a:r>
            <a:r>
              <a:rPr lang="en-US" sz="4000" u="sng" dirty="0" smtClean="0"/>
              <a:t>this</a:t>
            </a:r>
            <a:r>
              <a:rPr lang="en-US" sz="4000" dirty="0" smtClean="0"/>
              <a:t> process is to make the bird still and prepare it for humane killing.</a:t>
            </a:r>
            <a:endParaRPr lang="en-US" sz="4000" dirty="0"/>
          </a:p>
        </p:txBody>
      </p:sp>
      <p:sp>
        <p:nvSpPr>
          <p:cNvPr id="4" name="Content Placeholder 3"/>
          <p:cNvSpPr>
            <a:spLocks noGrp="1"/>
          </p:cNvSpPr>
          <p:nvPr>
            <p:ph sz="half" idx="2"/>
          </p:nvPr>
        </p:nvSpPr>
        <p:spPr>
          <a:xfrm>
            <a:off x="4648200" y="1719071"/>
            <a:ext cx="4038600" cy="4695295"/>
          </a:xfrm>
        </p:spPr>
        <p:txBody>
          <a:bodyPr>
            <a:normAutofit/>
          </a:bodyPr>
          <a:lstStyle/>
          <a:p>
            <a:r>
              <a:rPr lang="en-US" sz="3400" dirty="0" smtClean="0">
                <a:solidFill>
                  <a:srgbClr val="000000"/>
                </a:solidFill>
              </a:rPr>
              <a:t>What is </a:t>
            </a:r>
            <a:r>
              <a:rPr lang="en-US" sz="3400" b="1" u="sng" dirty="0" smtClean="0">
                <a:solidFill>
                  <a:srgbClr val="000000"/>
                </a:solidFill>
              </a:rPr>
              <a:t>stunning</a:t>
            </a:r>
            <a:r>
              <a:rPr lang="en-US" sz="3400" dirty="0" smtClean="0">
                <a:solidFill>
                  <a:srgbClr val="000000"/>
                </a:solidFill>
              </a:rPr>
              <a:t>?</a:t>
            </a:r>
          </a:p>
          <a:p>
            <a:r>
              <a:rPr lang="en-US" sz="2400" dirty="0" smtClean="0">
                <a:solidFill>
                  <a:srgbClr val="000000"/>
                </a:solidFill>
              </a:rPr>
              <a:t>Stunning utilizes electricity to make the bird still. The shackles that the legs are in are grounded and the combs touch salty, electrified water, thus ‘stunning’ the bird.</a:t>
            </a:r>
          </a:p>
          <a:p>
            <a:r>
              <a:rPr lang="en-US" sz="2400" dirty="0" smtClean="0">
                <a:solidFill>
                  <a:srgbClr val="000000"/>
                </a:solidFill>
              </a:rPr>
              <a:t>There are two types: electric and gas</a:t>
            </a:r>
            <a:endParaRPr lang="en-US" sz="2400" dirty="0">
              <a:solidFill>
                <a:srgbClr val="000000"/>
              </a:solidFill>
            </a:endParaRPr>
          </a:p>
        </p:txBody>
      </p:sp>
      <p:sp>
        <p:nvSpPr>
          <p:cNvPr id="3" name="Title 2"/>
          <p:cNvSpPr>
            <a:spLocks noGrp="1"/>
          </p:cNvSpPr>
          <p:nvPr>
            <p:ph type="title"/>
          </p:nvPr>
        </p:nvSpPr>
        <p:spPr/>
        <p:txBody>
          <a:bodyPr/>
          <a:lstStyle/>
          <a:p>
            <a:r>
              <a:rPr lang="en-US" dirty="0">
                <a:solidFill>
                  <a:srgbClr val="FFFFFF"/>
                </a:solidFill>
              </a:rPr>
              <a:t>Process that </a:t>
            </a:r>
            <a:r>
              <a:rPr lang="en-US" dirty="0" smtClean="0">
                <a:solidFill>
                  <a:srgbClr val="FFFFFF"/>
                </a:solidFill>
              </a:rPr>
              <a:t>Chicken - 400</a:t>
            </a:r>
            <a:endParaRPr lang="en-US" dirty="0"/>
          </a:p>
        </p:txBody>
      </p:sp>
      <p:sp>
        <p:nvSpPr>
          <p:cNvPr id="5" name="Action Button: Home 4">
            <a:hlinkClick r:id="rId2" action="ppaction://hlinksldjump" highlightClick="1"/>
          </p:cNvPr>
          <p:cNvSpPr/>
          <p:nvPr/>
        </p:nvSpPr>
        <p:spPr>
          <a:xfrm>
            <a:off x="0" y="6330987"/>
            <a:ext cx="571457" cy="527013"/>
          </a:xfrm>
          <a:prstGeom prst="actionButtonHom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7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1001</TotalTime>
  <Words>1471</Words>
  <Application>Microsoft Office PowerPoint</Application>
  <PresentationFormat>On-screen Show (4:3)</PresentationFormat>
  <Paragraphs>147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Franklin Gothic Medium</vt:lpstr>
      <vt:lpstr>Wingdings</vt:lpstr>
      <vt:lpstr>Wingdings 2</vt:lpstr>
      <vt:lpstr>Grid</vt:lpstr>
      <vt:lpstr>Poultry Jeopardy</vt:lpstr>
      <vt:lpstr>PowerPoint Presentation</vt:lpstr>
      <vt:lpstr>History of the Chicken - 200</vt:lpstr>
      <vt:lpstr>History of the Chicken - 400</vt:lpstr>
      <vt:lpstr>History of the Chicken - 600</vt:lpstr>
      <vt:lpstr>History of the Chicken - 800</vt:lpstr>
      <vt:lpstr>History of the Chicken - 1000</vt:lpstr>
      <vt:lpstr>Process that Chicken - 200</vt:lpstr>
      <vt:lpstr>Process that Chicken - 400</vt:lpstr>
      <vt:lpstr>Process that Chicken - 600</vt:lpstr>
      <vt:lpstr>Process that Chicken - 800</vt:lpstr>
      <vt:lpstr>Process that Chicken - 1000</vt:lpstr>
      <vt:lpstr>Disease Disasters - 200</vt:lpstr>
      <vt:lpstr>Disease Disasters - 400</vt:lpstr>
      <vt:lpstr>Disease Disasters - 600</vt:lpstr>
      <vt:lpstr>Disease Disasters - 800</vt:lpstr>
      <vt:lpstr>Disease Disasters - 1000</vt:lpstr>
      <vt:lpstr>Name that chicken - 200</vt:lpstr>
      <vt:lpstr>Name that chicken - 400</vt:lpstr>
      <vt:lpstr>Name that chicken - 600</vt:lpstr>
      <vt:lpstr>Name that chicken - 800</vt:lpstr>
      <vt:lpstr>Name that chicken - 1000</vt:lpstr>
      <vt:lpstr>Foghorn Leghorn - 200</vt:lpstr>
      <vt:lpstr>Foghorn Leghorn - 400</vt:lpstr>
      <vt:lpstr>Foghorn Leghorn - 600</vt:lpstr>
      <vt:lpstr>Foghorn Leghorn - 800</vt:lpstr>
      <vt:lpstr>Foghorn Leghorn - 1000</vt:lpstr>
      <vt:lpstr>House Full of Chicks - 200</vt:lpstr>
      <vt:lpstr>House Full of Chicks - 400</vt:lpstr>
      <vt:lpstr>House Full of Chicks - 600</vt:lpstr>
      <vt:lpstr>House Full of Chicks - 800</vt:lpstr>
      <vt:lpstr>House Full of Chicks - 1000</vt:lpstr>
    </vt:vector>
  </TitlesOfParts>
  <Company>University of Georgia 2015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Poultry Jeopardy</dc:title>
  <dc:creator>Emily Polur</dc:creator>
  <cp:lastModifiedBy>Jessica</cp:lastModifiedBy>
  <cp:revision>45</cp:revision>
  <dcterms:created xsi:type="dcterms:W3CDTF">2014-12-11T20:50:09Z</dcterms:created>
  <dcterms:modified xsi:type="dcterms:W3CDTF">2016-09-15T20:39:17Z</dcterms:modified>
</cp:coreProperties>
</file>